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81"/>
  </p:notesMasterIdLst>
  <p:handoutMasterIdLst>
    <p:handoutMasterId r:id="rId82"/>
  </p:handoutMasterIdLst>
  <p:sldIdLst>
    <p:sldId id="259" r:id="rId2"/>
    <p:sldId id="294" r:id="rId3"/>
    <p:sldId id="350" r:id="rId4"/>
    <p:sldId id="352" r:id="rId5"/>
    <p:sldId id="317" r:id="rId6"/>
    <p:sldId id="305" r:id="rId7"/>
    <p:sldId id="356" r:id="rId8"/>
    <p:sldId id="331" r:id="rId9"/>
    <p:sldId id="355" r:id="rId10"/>
    <p:sldId id="357" r:id="rId11"/>
    <p:sldId id="358" r:id="rId12"/>
    <p:sldId id="359" r:id="rId13"/>
    <p:sldId id="360" r:id="rId14"/>
    <p:sldId id="361" r:id="rId15"/>
    <p:sldId id="362" r:id="rId16"/>
    <p:sldId id="363" r:id="rId17"/>
    <p:sldId id="354" r:id="rId18"/>
    <p:sldId id="341" r:id="rId19"/>
    <p:sldId id="306" r:id="rId20"/>
    <p:sldId id="365" r:id="rId21"/>
    <p:sldId id="366" r:id="rId22"/>
    <p:sldId id="370" r:id="rId23"/>
    <p:sldId id="364" r:id="rId24"/>
    <p:sldId id="369" r:id="rId25"/>
    <p:sldId id="367" r:id="rId26"/>
    <p:sldId id="368" r:id="rId27"/>
    <p:sldId id="371" r:id="rId28"/>
    <p:sldId id="342" r:id="rId29"/>
    <p:sldId id="307" r:id="rId30"/>
    <p:sldId id="372" r:id="rId31"/>
    <p:sldId id="373" r:id="rId32"/>
    <p:sldId id="310" r:id="rId33"/>
    <p:sldId id="314" r:id="rId34"/>
    <p:sldId id="375" r:id="rId35"/>
    <p:sldId id="309" r:id="rId36"/>
    <p:sldId id="376" r:id="rId37"/>
    <p:sldId id="343" r:id="rId38"/>
    <p:sldId id="311" r:id="rId39"/>
    <p:sldId id="318" r:id="rId40"/>
    <p:sldId id="344" r:id="rId41"/>
    <p:sldId id="377" r:id="rId42"/>
    <p:sldId id="345" r:id="rId43"/>
    <p:sldId id="346" r:id="rId44"/>
    <p:sldId id="347" r:id="rId45"/>
    <p:sldId id="348" r:id="rId46"/>
    <p:sldId id="267" r:id="rId47"/>
    <p:sldId id="349" r:id="rId48"/>
    <p:sldId id="378" r:id="rId49"/>
    <p:sldId id="379" r:id="rId50"/>
    <p:sldId id="380" r:id="rId51"/>
    <p:sldId id="385" r:id="rId52"/>
    <p:sldId id="387" r:id="rId53"/>
    <p:sldId id="381" r:id="rId54"/>
    <p:sldId id="383" r:id="rId55"/>
    <p:sldId id="384" r:id="rId56"/>
    <p:sldId id="382" r:id="rId57"/>
    <p:sldId id="396" r:id="rId58"/>
    <p:sldId id="392" r:id="rId59"/>
    <p:sldId id="395" r:id="rId60"/>
    <p:sldId id="388" r:id="rId61"/>
    <p:sldId id="389" r:id="rId62"/>
    <p:sldId id="390" r:id="rId63"/>
    <p:sldId id="393" r:id="rId64"/>
    <p:sldId id="394" r:id="rId65"/>
    <p:sldId id="397" r:id="rId66"/>
    <p:sldId id="391" r:id="rId67"/>
    <p:sldId id="398" r:id="rId68"/>
    <p:sldId id="399" r:id="rId69"/>
    <p:sldId id="401" r:id="rId70"/>
    <p:sldId id="402" r:id="rId71"/>
    <p:sldId id="403" r:id="rId72"/>
    <p:sldId id="404" r:id="rId73"/>
    <p:sldId id="405" r:id="rId74"/>
    <p:sldId id="406" r:id="rId75"/>
    <p:sldId id="408" r:id="rId76"/>
    <p:sldId id="409" r:id="rId77"/>
    <p:sldId id="410" r:id="rId78"/>
    <p:sldId id="407" r:id="rId79"/>
    <p:sldId id="280" r:id="rId8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J" initials="Y" lastIdx="1" clrIdx="0">
    <p:extLst>
      <p:ext uri="{19B8F6BF-5375-455C-9EA6-DF929625EA0E}">
        <p15:presenceInfo xmlns:p15="http://schemas.microsoft.com/office/powerpoint/2012/main" userId="YJ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D3D3D"/>
    <a:srgbClr val="FEFEF4"/>
    <a:srgbClr val="FDFDDF"/>
    <a:srgbClr val="525252"/>
    <a:srgbClr val="FCFBFA"/>
    <a:srgbClr val="F8F8F6"/>
    <a:srgbClr val="F4F3EE"/>
    <a:srgbClr val="E0E0D8"/>
    <a:srgbClr val="F4F3F2"/>
    <a:srgbClr val="F4F2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230" autoAdjust="0"/>
    <p:restoredTop sz="94660"/>
  </p:normalViewPr>
  <p:slideViewPr>
    <p:cSldViewPr snapToGrid="0" showGuides="1">
      <p:cViewPr varScale="1">
        <p:scale>
          <a:sx n="71" d="100"/>
          <a:sy n="71" d="100"/>
        </p:scale>
        <p:origin x="84" y="540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984"/>
    </p:cViewPr>
  </p:sorterViewPr>
  <p:notesViewPr>
    <p:cSldViewPr snapToGrid="0" showGuides="1">
      <p:cViewPr varScale="1">
        <p:scale>
          <a:sx n="51" d="100"/>
          <a:sy n="51" d="100"/>
        </p:scale>
        <p:origin x="2624" y="4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notesMaster" Target="notesMasters/notesMaster1.xml"/><Relationship Id="rId86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A513BA-3E82-4812-9926-DD5B40EAAC25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날짜 개체 틀 5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DC2647-C259-4EB5-84B8-93A3F8E54DE7}" type="datetimeFigureOut">
              <a:rPr lang="ko-KR" altLang="en-US" smtClean="0"/>
              <a:t>2022-02-04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98666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40BA11-FEDB-4E64-B4BE-9FDEE8123FE3}" type="datetimeFigureOut">
              <a:rPr lang="ko-KR" altLang="en-US" smtClean="0"/>
              <a:t>2022-02-04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8D56DB-D808-478E-8624-F84E557D34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79035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8D56DB-D808-478E-8624-F84E557D3424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26908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8D56DB-D808-478E-8624-F84E557D3424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2005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8D56DB-D808-478E-8624-F84E557D3424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19862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8D56DB-D808-478E-8624-F84E557D3424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5203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8D56DB-D808-478E-8624-F84E557D3424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91996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8D56DB-D808-478E-8624-F84E557D3424}" type="slidenum">
              <a:rPr lang="ko-KR" altLang="en-US" smtClean="0"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51164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8D56DB-D808-478E-8624-F84E557D3424}" type="slidenum">
              <a:rPr lang="ko-KR" altLang="en-US" smtClean="0"/>
              <a:t>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98835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2022-02-04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02556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2022-02-04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65201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2022-02-04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71567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2022-02-04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11237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2022-02-04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2094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2022-02-04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03569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2022-02-04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93600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2022-02-04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31680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2022-02-04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04175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2022-02-04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98791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2022-02-04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3145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71C398-EBCC-4210-8AFD-1D056CED0821}" type="datetimeFigureOut">
              <a:rPr lang="ko-KR" altLang="en-US" smtClean="0"/>
              <a:t>2022-02-04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A0478F-8E5F-4F47-A1F2-76F3C50F715F}"/>
              </a:ext>
            </a:extLst>
          </p:cNvPr>
          <p:cNvSpPr txBox="1"/>
          <p:nvPr userDrawn="1"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250452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239446" y="1118173"/>
            <a:ext cx="4659321" cy="3555237"/>
            <a:chOff x="330744" y="361950"/>
            <a:chExt cx="4659321" cy="3555237"/>
          </a:xfrm>
        </p:grpSpPr>
        <p:sp>
          <p:nvSpPr>
            <p:cNvPr id="7" name="TextBox 6"/>
            <p:cNvSpPr txBox="1"/>
            <p:nvPr/>
          </p:nvSpPr>
          <p:spPr>
            <a:xfrm>
              <a:off x="727360" y="500867"/>
              <a:ext cx="4262705" cy="34163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200" b="1" spc="-300" dirty="0">
                  <a:solidFill>
                    <a:schemeClr val="bg2">
                      <a:lumMod val="75000"/>
                      <a:alpha val="30000"/>
                    </a:schemeClr>
                  </a:solidFill>
                </a:rPr>
                <a:t>Python </a:t>
              </a:r>
            </a:p>
            <a:p>
              <a:r>
                <a:rPr lang="en-US" altLang="ko-KR" sz="7200" b="1" spc="-300" dirty="0">
                  <a:solidFill>
                    <a:schemeClr val="bg2">
                      <a:lumMod val="75000"/>
                      <a:alpha val="30000"/>
                    </a:schemeClr>
                  </a:solidFill>
                </a:rPr>
                <a:t>Project</a:t>
              </a:r>
            </a:p>
            <a:p>
              <a:r>
                <a:rPr lang="en-US" altLang="ko-KR" sz="7200" b="1" spc="-300" dirty="0">
                  <a:solidFill>
                    <a:schemeClr val="bg2">
                      <a:lumMod val="75000"/>
                      <a:alpha val="30000"/>
                    </a:schemeClr>
                  </a:solidFill>
                </a:rPr>
                <a:t>Collection</a:t>
              </a:r>
              <a:endParaRPr lang="ko-KR" altLang="en-US" sz="7200" b="1" spc="-300" dirty="0">
                <a:solidFill>
                  <a:schemeClr val="bg2">
                    <a:lumMod val="75000"/>
                    <a:alpha val="30000"/>
                  </a:schemeClr>
                </a:solidFill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330744" y="361950"/>
              <a:ext cx="4480714" cy="34163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200" b="1" spc="-300" dirty="0">
                  <a:solidFill>
                    <a:schemeClr val="accent1">
                      <a:alpha val="70000"/>
                    </a:schemeClr>
                  </a:solidFill>
                </a:rPr>
                <a:t> Python </a:t>
              </a:r>
            </a:p>
            <a:p>
              <a:r>
                <a:rPr lang="en-US" altLang="ko-KR" sz="7200" b="1" spc="-300" dirty="0">
                  <a:solidFill>
                    <a:schemeClr val="accent1">
                      <a:alpha val="70000"/>
                    </a:schemeClr>
                  </a:solidFill>
                </a:rPr>
                <a:t> Project</a:t>
              </a:r>
            </a:p>
            <a:p>
              <a:r>
                <a:rPr lang="en-US" altLang="ko-KR" sz="7200" b="1" spc="-300" dirty="0">
                  <a:solidFill>
                    <a:schemeClr val="accent1">
                      <a:alpha val="70000"/>
                    </a:schemeClr>
                  </a:solidFill>
                </a:rPr>
                <a:t> Collection</a:t>
              </a:r>
              <a:endParaRPr lang="ko-KR" altLang="en-US" sz="7200" b="1" spc="-300" dirty="0">
                <a:solidFill>
                  <a:schemeClr val="accent1">
                    <a:alpha val="70000"/>
                  </a:schemeClr>
                </a:solidFill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8162925" y="2348030"/>
            <a:ext cx="3376734" cy="1866900"/>
            <a:chOff x="8162925" y="2495550"/>
            <a:chExt cx="3376734" cy="1866900"/>
          </a:xfrm>
        </p:grpSpPr>
        <p:sp>
          <p:nvSpPr>
            <p:cNvPr id="5" name="이등변 삼각형 4"/>
            <p:cNvSpPr/>
            <p:nvPr/>
          </p:nvSpPr>
          <p:spPr>
            <a:xfrm>
              <a:off x="8162925" y="2495550"/>
              <a:ext cx="2165604" cy="1866900"/>
            </a:xfrm>
            <a:prstGeom prst="triangle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이등변 삼각형 8"/>
            <p:cNvSpPr/>
            <p:nvPr/>
          </p:nvSpPr>
          <p:spPr>
            <a:xfrm>
              <a:off x="9374055" y="2495550"/>
              <a:ext cx="2165604" cy="1866900"/>
            </a:xfrm>
            <a:prstGeom prst="triangle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4960621" y="5174960"/>
            <a:ext cx="672084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b="1" spc="-300" dirty="0">
                <a:solidFill>
                  <a:schemeClr val="accent1">
                    <a:alpha val="70000"/>
                  </a:schemeClr>
                </a:solidFill>
              </a:rPr>
              <a:t> </a:t>
            </a:r>
            <a:r>
              <a:rPr lang="ko-KR" altLang="en-US" sz="2400" b="1" spc="-300" dirty="0">
                <a:solidFill>
                  <a:schemeClr val="accent1">
                    <a:alpha val="70000"/>
                  </a:schemeClr>
                </a:solidFill>
              </a:rPr>
              <a:t>빅데이터 분석과 </a:t>
            </a:r>
            <a:r>
              <a:rPr lang="en-US" altLang="ko-KR" sz="2400" b="1" spc="-300" dirty="0">
                <a:solidFill>
                  <a:schemeClr val="accent1">
                    <a:alpha val="70000"/>
                  </a:schemeClr>
                </a:solidFill>
              </a:rPr>
              <a:t>UI</a:t>
            </a:r>
            <a:r>
              <a:rPr lang="ko-KR" altLang="en-US" sz="2400" b="1" spc="-300" dirty="0">
                <a:solidFill>
                  <a:schemeClr val="accent1">
                    <a:alpha val="70000"/>
                  </a:schemeClr>
                </a:solidFill>
              </a:rPr>
              <a:t>구현을 위한 자바</a:t>
            </a:r>
            <a:r>
              <a:rPr lang="en-US" altLang="ko-KR" sz="2400" b="1" spc="-300" dirty="0">
                <a:solidFill>
                  <a:schemeClr val="accent1">
                    <a:alpha val="70000"/>
                  </a:schemeClr>
                </a:solidFill>
              </a:rPr>
              <a:t>, </a:t>
            </a:r>
            <a:r>
              <a:rPr lang="ko-KR" altLang="en-US" sz="2400" b="1" spc="-300" dirty="0" err="1">
                <a:solidFill>
                  <a:schemeClr val="accent1">
                    <a:alpha val="70000"/>
                  </a:schemeClr>
                </a:solidFill>
              </a:rPr>
              <a:t>파이썬</a:t>
            </a:r>
            <a:r>
              <a:rPr lang="ko-KR" altLang="en-US" sz="2400" b="1" spc="-300" dirty="0">
                <a:solidFill>
                  <a:schemeClr val="accent1">
                    <a:alpha val="70000"/>
                  </a:schemeClr>
                </a:solidFill>
              </a:rPr>
              <a:t> 개발자 과정 </a:t>
            </a:r>
            <a:endParaRPr lang="en-US" altLang="ko-KR" sz="2400" b="1" spc="-300" dirty="0">
              <a:solidFill>
                <a:schemeClr val="accent1">
                  <a:alpha val="70000"/>
                </a:schemeClr>
              </a:solidFill>
            </a:endParaRPr>
          </a:p>
          <a:p>
            <a:pPr algn="r"/>
            <a:r>
              <a:rPr lang="ko-KR" altLang="en-US" sz="2400" b="1" spc="-300" dirty="0" err="1">
                <a:solidFill>
                  <a:schemeClr val="accent1">
                    <a:alpha val="70000"/>
                  </a:schemeClr>
                </a:solidFill>
              </a:rPr>
              <a:t>정가영</a:t>
            </a:r>
            <a:endParaRPr lang="en-US" altLang="ko-KR" sz="2400" b="1" spc="-300" dirty="0">
              <a:solidFill>
                <a:schemeClr val="accent1">
                  <a:alpha val="70000"/>
                </a:schemeClr>
              </a:solidFill>
            </a:endParaRPr>
          </a:p>
          <a:p>
            <a:endParaRPr lang="ko-KR" altLang="en-US" sz="4000" b="1" spc="-300" dirty="0">
              <a:solidFill>
                <a:schemeClr val="accent1">
                  <a:alpha val="7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07472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cxnSp>
        <p:nvCxnSpPr>
          <p:cNvPr id="27" name="직선 연결선 26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1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1188881" y="351819"/>
            <a:ext cx="1539204" cy="660429"/>
            <a:chOff x="1188881" y="351819"/>
            <a:chExt cx="1539204" cy="660429"/>
          </a:xfrm>
        </p:grpSpPr>
        <p:sp>
          <p:nvSpPr>
            <p:cNvPr id="31" name="TextBox 30"/>
            <p:cNvSpPr txBox="1"/>
            <p:nvPr/>
          </p:nvSpPr>
          <p:spPr>
            <a:xfrm>
              <a:off x="1188881" y="351819"/>
              <a:ext cx="153920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001 Mini</a:t>
              </a:r>
              <a:r>
                <a:rPr lang="ko-KR" altLang="en-US" sz="1200" dirty="0"/>
                <a:t> </a:t>
              </a:r>
              <a:r>
                <a:rPr lang="en-US" altLang="ko-KR" sz="1200" dirty="0"/>
                <a:t>Photoshop</a:t>
              </a:r>
              <a:endParaRPr lang="ko-KR" altLang="en-US" sz="12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188881" y="581361"/>
              <a:ext cx="18473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2200" dirty="0"/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6CC795D2-01BE-41DB-9CE1-D6B3E8E407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0287" y="2466674"/>
            <a:ext cx="6696365" cy="4146133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8EFABDDC-9978-4092-9892-73797900D0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917" y="1827002"/>
            <a:ext cx="6788990" cy="4146133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38293A9D-5F82-45D4-89BA-D0FC5525AC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1587" y="2077537"/>
            <a:ext cx="1752600" cy="111442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36D85441-F39C-4CA8-9720-C9683885BA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99982" y="2039437"/>
            <a:ext cx="1733550" cy="115252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4237EC0-38FA-44FC-8F03-B6AC8D7E7D4E}"/>
              </a:ext>
            </a:extLst>
          </p:cNvPr>
          <p:cNvSpPr txBox="1"/>
          <p:nvPr/>
        </p:nvSpPr>
        <p:spPr>
          <a:xfrm>
            <a:off x="1753722" y="682639"/>
            <a:ext cx="42765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>
                <a:solidFill>
                  <a:srgbClr val="00206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리사이즈할</a:t>
            </a:r>
            <a:r>
              <a:rPr lang="ko-KR" altLang="en-US" b="1" dirty="0">
                <a:solidFill>
                  <a:srgbClr val="00206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픽셀을 사용자가 입력하면 이미지 크기 조정</a:t>
            </a:r>
            <a:endParaRPr lang="en-US" altLang="ko-KR" b="1" dirty="0">
              <a:solidFill>
                <a:srgbClr val="002060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입력한 값을 새로운 사진의 가로와 세로로 지정해서 화면에 출력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0E8F2047-8D9C-4442-95B6-64D859023C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0958" y="347910"/>
            <a:ext cx="5951438" cy="2143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5747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cxnSp>
        <p:nvCxnSpPr>
          <p:cNvPr id="27" name="직선 연결선 26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1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1188881" y="351819"/>
            <a:ext cx="1539204" cy="660429"/>
            <a:chOff x="1188881" y="351819"/>
            <a:chExt cx="1539204" cy="660429"/>
          </a:xfrm>
        </p:grpSpPr>
        <p:sp>
          <p:nvSpPr>
            <p:cNvPr id="31" name="TextBox 30"/>
            <p:cNvSpPr txBox="1"/>
            <p:nvPr/>
          </p:nvSpPr>
          <p:spPr>
            <a:xfrm>
              <a:off x="1188881" y="351819"/>
              <a:ext cx="153920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001 Mini</a:t>
              </a:r>
              <a:r>
                <a:rPr lang="ko-KR" altLang="en-US" sz="1200" dirty="0"/>
                <a:t> </a:t>
              </a:r>
              <a:r>
                <a:rPr lang="en-US" altLang="ko-KR" sz="1200" dirty="0"/>
                <a:t>Photoshop</a:t>
              </a:r>
              <a:endParaRPr lang="ko-KR" altLang="en-US" sz="12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188881" y="581361"/>
              <a:ext cx="18473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2200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34237EC0-38FA-44FC-8F03-B6AC8D7E7D4E}"/>
              </a:ext>
            </a:extLst>
          </p:cNvPr>
          <p:cNvSpPr txBox="1"/>
          <p:nvPr/>
        </p:nvSpPr>
        <p:spPr>
          <a:xfrm>
            <a:off x="1025932" y="1048165"/>
            <a:ext cx="54592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err="1">
                <a:solidFill>
                  <a:srgbClr val="00206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메인메뉴의</a:t>
            </a:r>
            <a:r>
              <a:rPr lang="ko-KR" altLang="en-US" sz="2000" b="1" dirty="0">
                <a:solidFill>
                  <a:srgbClr val="00206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하단메뉴의 추가적인 메뉴 만들기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DF39080-561F-42F0-9C06-4842743022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7853" y="2788530"/>
            <a:ext cx="9744075" cy="7239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1640533-3414-4943-ABB7-C57CC2F22E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7853" y="4287468"/>
            <a:ext cx="6724650" cy="40957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029C45E-F904-4B28-88A4-3E1300D52F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1103" y="5794147"/>
            <a:ext cx="8181975" cy="81915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08639DAC-D623-4204-8CDD-3B50C799AD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5206" y="357213"/>
            <a:ext cx="3190620" cy="190507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9B454CF-8627-48A7-BAB6-F7D63BE37652}"/>
              </a:ext>
            </a:extLst>
          </p:cNvPr>
          <p:cNvSpPr txBox="1"/>
          <p:nvPr/>
        </p:nvSpPr>
        <p:spPr>
          <a:xfrm>
            <a:off x="232257" y="2149161"/>
            <a:ext cx="429754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 err="1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메인메뉴에</a:t>
            </a:r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추가할 상위메뉴 생성 후 </a:t>
            </a:r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.</a:t>
            </a:r>
            <a:r>
              <a:rPr lang="en-US" altLang="ko-KR" dirty="0" err="1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add_cascade</a:t>
            </a:r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() </a:t>
            </a:r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함수로 추가함</a:t>
            </a:r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/>
            </a:r>
            <a:b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</a:br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/>
            </a:r>
            <a:b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</a:br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/>
            </a:r>
            <a:b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</a:br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/>
            </a:r>
            <a:b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</a:br>
            <a:endParaRPr lang="en-US" altLang="ko-KR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상위메뉴의 하위메뉴 생성</a:t>
            </a:r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/>
            </a:r>
            <a:b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</a:br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/>
            </a:r>
            <a:b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</a:br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/>
            </a:r>
            <a:b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</a:br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/>
            </a:r>
            <a:b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</a:br>
            <a:endParaRPr lang="en-US" altLang="ko-KR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하위메뉴 안 하위메뉴 생성 </a:t>
            </a:r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.</a:t>
            </a:r>
            <a:r>
              <a:rPr lang="en-US" altLang="ko-KR" dirty="0" err="1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add_command</a:t>
            </a:r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()</a:t>
            </a:r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함수 사용 </a:t>
            </a:r>
          </a:p>
        </p:txBody>
      </p:sp>
    </p:spTree>
    <p:extLst>
      <p:ext uri="{BB962C8B-B14F-4D97-AF65-F5344CB8AC3E}">
        <p14:creationId xmlns:p14="http://schemas.microsoft.com/office/powerpoint/2010/main" val="14408548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직선 연결선 26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1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1188881" y="351819"/>
            <a:ext cx="1539204" cy="660429"/>
            <a:chOff x="1188881" y="351819"/>
            <a:chExt cx="1539204" cy="660429"/>
          </a:xfrm>
        </p:grpSpPr>
        <p:sp>
          <p:nvSpPr>
            <p:cNvPr id="31" name="TextBox 30"/>
            <p:cNvSpPr txBox="1"/>
            <p:nvPr/>
          </p:nvSpPr>
          <p:spPr>
            <a:xfrm>
              <a:off x="1188881" y="351819"/>
              <a:ext cx="153920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001 Mini</a:t>
              </a:r>
              <a:r>
                <a:rPr lang="ko-KR" altLang="en-US" sz="1200" dirty="0"/>
                <a:t> </a:t>
              </a:r>
              <a:r>
                <a:rPr lang="en-US" altLang="ko-KR" sz="1200" dirty="0"/>
                <a:t>Photoshop</a:t>
              </a:r>
              <a:endParaRPr lang="ko-KR" altLang="en-US" sz="12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188881" y="581361"/>
              <a:ext cx="18473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2200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34237EC0-38FA-44FC-8F03-B6AC8D7E7D4E}"/>
              </a:ext>
            </a:extLst>
          </p:cNvPr>
          <p:cNvSpPr txBox="1"/>
          <p:nvPr/>
        </p:nvSpPr>
        <p:spPr>
          <a:xfrm>
            <a:off x="1025932" y="1048165"/>
            <a:ext cx="54592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err="1">
                <a:solidFill>
                  <a:srgbClr val="00206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블러</a:t>
            </a:r>
            <a:r>
              <a:rPr lang="ko-KR" altLang="en-US" sz="2000" b="1" dirty="0">
                <a:solidFill>
                  <a:srgbClr val="00206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처리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6FE06D5-EF58-4DD3-9D33-C017223E57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1686" y="446318"/>
            <a:ext cx="2590800" cy="30861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F25848C-8E0B-44B9-A989-BC6EAB5B3E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5644" y="1361267"/>
            <a:ext cx="2257425" cy="219075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2E08D42-FD8F-4A92-9D61-4CFE100D4B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440" y="3733209"/>
            <a:ext cx="7943850" cy="27432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CD27FA7-DA7A-481E-BAA0-7F1EAC57529D}"/>
              </a:ext>
            </a:extLst>
          </p:cNvPr>
          <p:cNvSpPr txBox="1"/>
          <p:nvPr/>
        </p:nvSpPr>
        <p:spPr>
          <a:xfrm>
            <a:off x="985814" y="1944410"/>
            <a:ext cx="39530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1~10</a:t>
            </a:r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의 값 중 입력하면 </a:t>
            </a:r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blur()</a:t>
            </a:r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함수를 이용해 이미지에 흐린 효과 적용</a:t>
            </a:r>
          </a:p>
        </p:txBody>
      </p:sp>
    </p:spTree>
    <p:extLst>
      <p:ext uri="{BB962C8B-B14F-4D97-AF65-F5344CB8AC3E}">
        <p14:creationId xmlns:p14="http://schemas.microsoft.com/office/powerpoint/2010/main" val="7357493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직선 연결선 26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1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1188881" y="351819"/>
            <a:ext cx="1539204" cy="660429"/>
            <a:chOff x="1188881" y="351819"/>
            <a:chExt cx="1539204" cy="660429"/>
          </a:xfrm>
        </p:grpSpPr>
        <p:sp>
          <p:nvSpPr>
            <p:cNvPr id="31" name="TextBox 30"/>
            <p:cNvSpPr txBox="1"/>
            <p:nvPr/>
          </p:nvSpPr>
          <p:spPr>
            <a:xfrm>
              <a:off x="1188881" y="351819"/>
              <a:ext cx="153920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001 Mini</a:t>
              </a:r>
              <a:r>
                <a:rPr lang="ko-KR" altLang="en-US" sz="1200" dirty="0"/>
                <a:t> </a:t>
              </a:r>
              <a:r>
                <a:rPr lang="en-US" altLang="ko-KR" sz="1200" dirty="0"/>
                <a:t>Photoshop</a:t>
              </a:r>
              <a:endParaRPr lang="ko-KR" altLang="en-US" sz="12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188881" y="581361"/>
              <a:ext cx="18473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2200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34237EC0-38FA-44FC-8F03-B6AC8D7E7D4E}"/>
              </a:ext>
            </a:extLst>
          </p:cNvPr>
          <p:cNvSpPr txBox="1"/>
          <p:nvPr/>
        </p:nvSpPr>
        <p:spPr>
          <a:xfrm>
            <a:off x="985814" y="1160870"/>
            <a:ext cx="54592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00206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날카로운 이미지 처리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CD27FA7-DA7A-481E-BAA0-7F1EAC57529D}"/>
              </a:ext>
            </a:extLst>
          </p:cNvPr>
          <p:cNvSpPr txBox="1"/>
          <p:nvPr/>
        </p:nvSpPr>
        <p:spPr>
          <a:xfrm>
            <a:off x="985814" y="1944410"/>
            <a:ext cx="39530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Sharpen()</a:t>
            </a:r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함수를 이용해 </a:t>
            </a:r>
            <a:endParaRPr lang="en-US" altLang="ko-KR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이미지에 날카로운 이미지효과 적용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D1AB6DC-E077-4CDF-904C-2FED74C1D2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3061" y="1119378"/>
            <a:ext cx="2076450" cy="200977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C32677D-AB5D-4406-86B6-91D2410E26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4593" y="1128904"/>
            <a:ext cx="2047875" cy="199072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FB980A5-300C-4FEB-B6AE-DC4FE0EEFF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9545" y="1097738"/>
            <a:ext cx="2085975" cy="20193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C825B56C-5471-4E9E-A8A3-70E53508EF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440" y="3403562"/>
            <a:ext cx="7410450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3450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직선 연결선 26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1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1188881" y="351819"/>
            <a:ext cx="1539204" cy="660429"/>
            <a:chOff x="1188881" y="351819"/>
            <a:chExt cx="1539204" cy="660429"/>
          </a:xfrm>
        </p:grpSpPr>
        <p:sp>
          <p:nvSpPr>
            <p:cNvPr id="31" name="TextBox 30"/>
            <p:cNvSpPr txBox="1"/>
            <p:nvPr/>
          </p:nvSpPr>
          <p:spPr>
            <a:xfrm>
              <a:off x="1188881" y="351819"/>
              <a:ext cx="153920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001 Mini</a:t>
              </a:r>
              <a:r>
                <a:rPr lang="ko-KR" altLang="en-US" sz="1200" dirty="0"/>
                <a:t> </a:t>
              </a:r>
              <a:r>
                <a:rPr lang="en-US" altLang="ko-KR" sz="1200" dirty="0"/>
                <a:t>Photoshop</a:t>
              </a:r>
              <a:endParaRPr lang="ko-KR" altLang="en-US" sz="12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188881" y="581361"/>
              <a:ext cx="18473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2200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34237EC0-38FA-44FC-8F03-B6AC8D7E7D4E}"/>
              </a:ext>
            </a:extLst>
          </p:cNvPr>
          <p:cNvSpPr txBox="1"/>
          <p:nvPr/>
        </p:nvSpPr>
        <p:spPr>
          <a:xfrm>
            <a:off x="1014548" y="1106560"/>
            <a:ext cx="54592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00206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색상 강조 효과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CD27FA7-DA7A-481E-BAA0-7F1EAC57529D}"/>
              </a:ext>
            </a:extLst>
          </p:cNvPr>
          <p:cNvSpPr txBox="1"/>
          <p:nvPr/>
        </p:nvSpPr>
        <p:spPr>
          <a:xfrm>
            <a:off x="961607" y="1648681"/>
            <a:ext cx="42635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0,1,2 </a:t>
            </a:r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중 입력하면 빨강</a:t>
            </a:r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,</a:t>
            </a:r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파랑</a:t>
            </a:r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, </a:t>
            </a:r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노랑으로 색상이 변화함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F950AC9-F124-44FD-9116-847EAA572A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303" y="581361"/>
            <a:ext cx="1785487" cy="252562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649430F-716D-4B3A-9DEA-D7E4B5C6C0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0321" y="443575"/>
            <a:ext cx="2047875" cy="20955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45E437D-42D1-4587-80E8-DBBBFA45DD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12913" y="2539075"/>
            <a:ext cx="1990725" cy="20193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99A200BE-7079-47C5-9F03-EAAF5414D2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92818" y="4546526"/>
            <a:ext cx="1981200" cy="203835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4E08F9F5-5126-41AD-AF24-49748E2761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7850" y="3194687"/>
            <a:ext cx="8500002" cy="3415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90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직선 연결선 26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1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1188881" y="351819"/>
            <a:ext cx="1539204" cy="660429"/>
            <a:chOff x="1188881" y="351819"/>
            <a:chExt cx="1539204" cy="660429"/>
          </a:xfrm>
        </p:grpSpPr>
        <p:sp>
          <p:nvSpPr>
            <p:cNvPr id="31" name="TextBox 30"/>
            <p:cNvSpPr txBox="1"/>
            <p:nvPr/>
          </p:nvSpPr>
          <p:spPr>
            <a:xfrm>
              <a:off x="1188881" y="351819"/>
              <a:ext cx="153920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001 Mini</a:t>
              </a:r>
              <a:r>
                <a:rPr lang="ko-KR" altLang="en-US" sz="1200" dirty="0"/>
                <a:t> </a:t>
              </a:r>
              <a:r>
                <a:rPr lang="en-US" altLang="ko-KR" sz="1200" dirty="0"/>
                <a:t>Photoshop</a:t>
              </a:r>
              <a:endParaRPr lang="ko-KR" altLang="en-US" sz="12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188881" y="581361"/>
              <a:ext cx="18473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2200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34237EC0-38FA-44FC-8F03-B6AC8D7E7D4E}"/>
              </a:ext>
            </a:extLst>
          </p:cNvPr>
          <p:cNvSpPr txBox="1"/>
          <p:nvPr/>
        </p:nvSpPr>
        <p:spPr>
          <a:xfrm>
            <a:off x="985814" y="1160870"/>
            <a:ext cx="54592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00206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워터마크 효과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CD27FA7-DA7A-481E-BAA0-7F1EAC57529D}"/>
              </a:ext>
            </a:extLst>
          </p:cNvPr>
          <p:cNvSpPr txBox="1"/>
          <p:nvPr/>
        </p:nvSpPr>
        <p:spPr>
          <a:xfrm>
            <a:off x="3169303" y="985128"/>
            <a:ext cx="39530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파일에서 워터마크 추가할 이미지 선택 후 추가하면 기존의 이미지의 </a:t>
            </a:r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0.5 </a:t>
            </a:r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픽셀 지점에 워터마크를 추가함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5B1BA8E-61DC-43F3-994C-5849BC1EF8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2696" y="419694"/>
            <a:ext cx="3034244" cy="297752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02E5CDC-4FD3-4B53-B083-E575D3BE4A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440" y="2659712"/>
            <a:ext cx="10477500" cy="398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9548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직선 연결선 26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1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1188881" y="351819"/>
            <a:ext cx="1539204" cy="660429"/>
            <a:chOff x="1188881" y="351819"/>
            <a:chExt cx="1539204" cy="660429"/>
          </a:xfrm>
        </p:grpSpPr>
        <p:sp>
          <p:nvSpPr>
            <p:cNvPr id="31" name="TextBox 30"/>
            <p:cNvSpPr txBox="1"/>
            <p:nvPr/>
          </p:nvSpPr>
          <p:spPr>
            <a:xfrm>
              <a:off x="1188881" y="351819"/>
              <a:ext cx="153920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001 Mini</a:t>
              </a:r>
              <a:r>
                <a:rPr lang="ko-KR" altLang="en-US" sz="1200" dirty="0"/>
                <a:t> </a:t>
              </a:r>
              <a:r>
                <a:rPr lang="en-US" altLang="ko-KR" sz="1200" dirty="0"/>
                <a:t>Photoshop</a:t>
              </a:r>
              <a:endParaRPr lang="ko-KR" altLang="en-US" sz="12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188881" y="581361"/>
              <a:ext cx="18473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2200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34237EC0-38FA-44FC-8F03-B6AC8D7E7D4E}"/>
              </a:ext>
            </a:extLst>
          </p:cNvPr>
          <p:cNvSpPr txBox="1"/>
          <p:nvPr/>
        </p:nvSpPr>
        <p:spPr>
          <a:xfrm>
            <a:off x="1062817" y="1159973"/>
            <a:ext cx="54592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00206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버튼</a:t>
            </a:r>
            <a:r>
              <a:rPr lang="ko-KR" altLang="en-US" sz="2000" b="1" dirty="0">
                <a:solidFill>
                  <a:srgbClr val="002060"/>
                </a:solidFill>
              </a:rPr>
              <a:t> </a:t>
            </a:r>
            <a:r>
              <a:rPr lang="ko-KR" altLang="en-US" sz="2000" b="1" dirty="0">
                <a:solidFill>
                  <a:srgbClr val="00206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만들기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CD27FA7-DA7A-481E-BAA0-7F1EAC57529D}"/>
              </a:ext>
            </a:extLst>
          </p:cNvPr>
          <p:cNvSpPr txBox="1"/>
          <p:nvPr/>
        </p:nvSpPr>
        <p:spPr>
          <a:xfrm>
            <a:off x="3068037" y="1190751"/>
            <a:ext cx="82564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버튼을 생성한 후 바탕화면의 버튼을 누르면 해당 효과를 적용하는 함수를 호출하도록 함 </a:t>
            </a:r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-&gt; </a:t>
            </a:r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메뉴를 눌러서 선택하는 수고를 </a:t>
            </a:r>
            <a:r>
              <a:rPr lang="ko-KR" altLang="en-US" dirty="0" err="1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덜음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D8F83E0-D6F0-40CF-AC9D-A304DA3A13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9166" y="1943675"/>
            <a:ext cx="9026136" cy="47418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C60AA50-49E2-4CD7-A7D5-D17456D67C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3612" y="1912320"/>
            <a:ext cx="984399" cy="4593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4251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96" b="859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7861481" y="1176463"/>
            <a:ext cx="546100" cy="546563"/>
            <a:chOff x="-1803400" y="1892300"/>
            <a:chExt cx="736600" cy="737225"/>
          </a:xfrm>
        </p:grpSpPr>
        <p:cxnSp>
          <p:nvCxnSpPr>
            <p:cNvPr id="9" name="직선 연결선 8"/>
            <p:cNvCxnSpPr/>
            <p:nvPr/>
          </p:nvCxnSpPr>
          <p:spPr>
            <a:xfrm flipH="1">
              <a:off x="-1803400" y="1892300"/>
              <a:ext cx="736600" cy="0"/>
            </a:xfrm>
            <a:prstGeom prst="line">
              <a:avLst/>
            </a:prstGeom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/>
            <p:nvPr/>
          </p:nvCxnSpPr>
          <p:spPr>
            <a:xfrm rot="5400000" flipH="1">
              <a:off x="-2171700" y="2261225"/>
              <a:ext cx="736600" cy="0"/>
            </a:xfrm>
            <a:prstGeom prst="line">
              <a:avLst/>
            </a:prstGeom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그룹 22"/>
          <p:cNvGrpSpPr/>
          <p:nvPr/>
        </p:nvGrpSpPr>
        <p:grpSpPr>
          <a:xfrm rot="10800000">
            <a:off x="11222806" y="4181003"/>
            <a:ext cx="546100" cy="546563"/>
            <a:chOff x="-1803400" y="1892300"/>
            <a:chExt cx="736600" cy="737225"/>
          </a:xfrm>
        </p:grpSpPr>
        <p:cxnSp>
          <p:nvCxnSpPr>
            <p:cNvPr id="24" name="직선 연결선 23"/>
            <p:cNvCxnSpPr/>
            <p:nvPr/>
          </p:nvCxnSpPr>
          <p:spPr>
            <a:xfrm flipH="1">
              <a:off x="-1803400" y="1892300"/>
              <a:ext cx="736600" cy="0"/>
            </a:xfrm>
            <a:prstGeom prst="line">
              <a:avLst/>
            </a:prstGeom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/>
            <p:cNvCxnSpPr/>
            <p:nvPr/>
          </p:nvCxnSpPr>
          <p:spPr>
            <a:xfrm rot="5400000" flipH="1">
              <a:off x="-2171700" y="2261225"/>
              <a:ext cx="736600" cy="0"/>
            </a:xfrm>
            <a:prstGeom prst="line">
              <a:avLst/>
            </a:prstGeom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Box 26"/>
          <p:cNvSpPr txBox="1"/>
          <p:nvPr/>
        </p:nvSpPr>
        <p:spPr>
          <a:xfrm>
            <a:off x="7861481" y="1345510"/>
            <a:ext cx="3894509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</a:t>
            </a:r>
            <a:r>
              <a:rPr lang="ko-KR" altLang="en-US" sz="1600" dirty="0" err="1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파이썬으로</a:t>
            </a:r>
            <a:r>
              <a:rPr lang="ko-KR" altLang="en-US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이용자가 사용하기에 간단하고 쉬운 이미지 편집 툴을 만들고 앞의 수업에서 배운 파이썬 기본 문법을 이용해 실제 사용할 수 있는 이미지 프로그램을 만들 수 있었다</a:t>
            </a:r>
            <a:r>
              <a:rPr lang="en-US" altLang="ko-KR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. </a:t>
            </a:r>
          </a:p>
          <a:p>
            <a:pPr algn="just"/>
            <a:endParaRPr lang="en-US" altLang="ko-KR" sz="1600" dirty="0">
              <a:solidFill>
                <a:schemeClr val="tx2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just"/>
            <a:r>
              <a:rPr lang="en-US" altLang="ko-KR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</a:t>
            </a:r>
            <a:r>
              <a:rPr lang="ko-KR" altLang="en-US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매끄럽지 않은 </a:t>
            </a:r>
            <a:r>
              <a:rPr lang="en-US" altLang="ko-KR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UI</a:t>
            </a:r>
            <a:r>
              <a:rPr lang="ko-KR" altLang="en-US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구현이 아쉽다고 </a:t>
            </a:r>
            <a:r>
              <a:rPr lang="ko-KR" altLang="en-US" sz="1600" dirty="0" err="1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생각헀으며</a:t>
            </a:r>
            <a:r>
              <a:rPr lang="ko-KR" altLang="en-US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포토샵처럼 다양하고 정교한 작업을 위한 기능은 구현하지 못했다</a:t>
            </a:r>
            <a:r>
              <a:rPr lang="en-US" altLang="ko-KR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. </a:t>
            </a:r>
          </a:p>
          <a:p>
            <a:pPr algn="just"/>
            <a:endParaRPr lang="en-US" altLang="ko-KR" sz="1600" dirty="0">
              <a:solidFill>
                <a:schemeClr val="tx2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just"/>
            <a:r>
              <a:rPr lang="en-US" altLang="ko-KR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</a:t>
            </a:r>
            <a:r>
              <a:rPr lang="ko-KR" altLang="en-US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여러 컴퓨터에서 작업을 하면서 </a:t>
            </a:r>
            <a:r>
              <a:rPr lang="ko-KR" altLang="en-US" sz="1600" dirty="0" err="1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파이썬과</a:t>
            </a:r>
            <a:r>
              <a:rPr lang="ko-KR" altLang="en-US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라이브러리를 연동시키고 세팅하는 작업이 어렵다고 느꼈다</a:t>
            </a:r>
            <a:r>
              <a:rPr lang="en-US" altLang="ko-KR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.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696144" y="2361274"/>
            <a:ext cx="1816100" cy="1791163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1604194" y="3022600"/>
            <a:ext cx="406072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b="1" dirty="0">
                <a:solidFill>
                  <a:schemeClr val="bg1"/>
                </a:solidFill>
              </a:rPr>
              <a:t>O</a:t>
            </a:r>
            <a:r>
              <a:rPr lang="en-US" altLang="ko-KR" sz="8000" b="1" dirty="0">
                <a:solidFill>
                  <a:schemeClr val="accent2"/>
                </a:solidFill>
              </a:rPr>
              <a:t>pinion</a:t>
            </a:r>
            <a:endParaRPr lang="ko-KR" altLang="en-US" sz="80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44447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89352" y="2285885"/>
            <a:ext cx="172354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b="1" dirty="0">
                <a:solidFill>
                  <a:schemeClr val="tx2"/>
                </a:solidFill>
              </a:rPr>
              <a:t>002</a:t>
            </a:r>
            <a:endParaRPr lang="ko-KR" altLang="en-US" sz="7200" b="1" dirty="0">
              <a:solidFill>
                <a:schemeClr val="tx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3434" y="3549402"/>
            <a:ext cx="30492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150" dirty="0" err="1">
                <a:solidFill>
                  <a:schemeClr val="tx2"/>
                </a:solidFill>
                <a:latin typeface="+mn-ea"/>
              </a:rPr>
              <a:t>PingPong</a:t>
            </a:r>
            <a:r>
              <a:rPr lang="en-US" altLang="ko-KR" sz="3200" spc="-150" dirty="0">
                <a:solidFill>
                  <a:schemeClr val="tx2"/>
                </a:solidFill>
                <a:latin typeface="+mn-ea"/>
              </a:rPr>
              <a:t> Game</a:t>
            </a:r>
            <a:endParaRPr lang="ko-KR" altLang="en-US" sz="3200" spc="-1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489352" y="3392488"/>
            <a:ext cx="6974704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이등변 삼각형 10"/>
          <p:cNvSpPr/>
          <p:nvPr/>
        </p:nvSpPr>
        <p:spPr>
          <a:xfrm>
            <a:off x="6688067" y="919927"/>
            <a:ext cx="3334365" cy="4594205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이등변 삼각형 11"/>
          <p:cNvSpPr/>
          <p:nvPr/>
        </p:nvSpPr>
        <p:spPr>
          <a:xfrm>
            <a:off x="8552835" y="919927"/>
            <a:ext cx="3334365" cy="4594205"/>
          </a:xfrm>
          <a:prstGeom prst="triangle">
            <a:avLst/>
          </a:prstGeom>
          <a:solidFill>
            <a:schemeClr val="accent4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19362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Box 36"/>
          <p:cNvSpPr txBox="1"/>
          <p:nvPr/>
        </p:nvSpPr>
        <p:spPr>
          <a:xfrm>
            <a:off x="1202600" y="2036242"/>
            <a:ext cx="341370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</a:t>
            </a:r>
            <a:r>
              <a:rPr lang="ko-KR" altLang="en-US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파이썬 함수</a:t>
            </a:r>
            <a:r>
              <a:rPr lang="en-US" altLang="ko-KR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, </a:t>
            </a:r>
            <a:r>
              <a:rPr lang="ko-KR" altLang="en-US" sz="1600" dirty="0" err="1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생성자</a:t>
            </a:r>
            <a:r>
              <a:rPr lang="en-US" altLang="ko-KR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, </a:t>
            </a:r>
            <a:r>
              <a:rPr lang="ko-KR" altLang="en-US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클래스</a:t>
            </a:r>
            <a:r>
              <a:rPr lang="en-US" altLang="ko-KR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, </a:t>
            </a:r>
            <a:r>
              <a:rPr lang="ko-KR" altLang="en-US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객체의 이해와 활용 </a:t>
            </a:r>
            <a:endParaRPr lang="en-US" altLang="ko-KR" sz="1600" dirty="0">
              <a:solidFill>
                <a:schemeClr val="tx2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just"/>
            <a:endParaRPr lang="ko-KR" altLang="en-US" sz="1200" dirty="0">
              <a:solidFill>
                <a:schemeClr val="tx2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209446" y="1440345"/>
            <a:ext cx="14157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tx2">
                    <a:lumMod val="75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기획의도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5438020" y="2036242"/>
            <a:ext cx="38295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</a:t>
            </a:r>
            <a:r>
              <a:rPr lang="ko-KR" altLang="en-US" sz="1600" dirty="0" err="1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파이썬으로</a:t>
            </a:r>
            <a:r>
              <a:rPr lang="ko-KR" altLang="en-US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어린 시절에 해봤던 추억의 핑퐁게임을 </a:t>
            </a:r>
            <a:r>
              <a:rPr lang="ko-KR" altLang="en-US" sz="1600" dirty="0" err="1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만들어보기</a:t>
            </a:r>
            <a:endParaRPr lang="ko-KR" altLang="en-US" sz="1600" dirty="0">
              <a:solidFill>
                <a:schemeClr val="tx2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6094612" y="1440345"/>
            <a:ext cx="21162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tx2">
                    <a:lumMod val="75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프로젝트 개요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3341814" y="4833368"/>
            <a:ext cx="341370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Python </a:t>
            </a:r>
          </a:p>
          <a:p>
            <a:pPr algn="just"/>
            <a:endParaRPr lang="ko-KR" altLang="en-US" sz="900" dirty="0">
              <a:solidFill>
                <a:schemeClr val="tx2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4348661" y="4237471"/>
            <a:ext cx="14157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tx2">
                    <a:lumMod val="75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개발환경</a:t>
            </a:r>
          </a:p>
        </p:txBody>
      </p:sp>
      <p:cxnSp>
        <p:nvCxnSpPr>
          <p:cNvPr id="17" name="직선 연결선 16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2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1188881" y="351819"/>
            <a:ext cx="2404826" cy="660429"/>
            <a:chOff x="1188881" y="351819"/>
            <a:chExt cx="2404826" cy="660429"/>
          </a:xfrm>
        </p:grpSpPr>
        <p:sp>
          <p:nvSpPr>
            <p:cNvPr id="21" name="TextBox 20"/>
            <p:cNvSpPr txBox="1"/>
            <p:nvPr/>
          </p:nvSpPr>
          <p:spPr>
            <a:xfrm>
              <a:off x="1188881" y="351819"/>
              <a:ext cx="16514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002 </a:t>
              </a:r>
              <a:r>
                <a:rPr lang="en-US" altLang="ko-KR" sz="1200" dirty="0" err="1"/>
                <a:t>PingPong</a:t>
              </a:r>
              <a:r>
                <a:rPr lang="en-US" altLang="ko-KR" sz="1200" dirty="0"/>
                <a:t> Game</a:t>
              </a:r>
              <a:r>
                <a:rPr lang="ko-KR" altLang="en-US" sz="1200" dirty="0"/>
                <a:t> 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188881" y="581361"/>
              <a:ext cx="2404826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dirty="0"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Project</a:t>
              </a:r>
              <a:r>
                <a:rPr lang="ko-KR" altLang="en-US" sz="2200" dirty="0"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 </a:t>
              </a:r>
              <a:r>
                <a:rPr lang="en-US" altLang="ko-KR" sz="2200" dirty="0"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Overview</a:t>
              </a:r>
              <a:endParaRPr lang="ko-KR" altLang="en-US" sz="2200" dirty="0">
                <a:latin typeface="Adobe 고딕 Std B" panose="020B0800000000000000" pitchFamily="34" charset="-127"/>
                <a:ea typeface="Adobe 고딕 Std B" panose="020B0800000000000000" pitchFamily="34" charset="-127"/>
              </a:endParaRP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7152755" y="4833368"/>
            <a:ext cx="413028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Tx/>
              <a:buChar char="-"/>
            </a:pPr>
            <a:r>
              <a:rPr lang="en-US" altLang="ko-KR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3</a:t>
            </a:r>
            <a:r>
              <a:rPr lang="ko-KR" altLang="en-US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개의 클래스와 메인으로 나눠 게임 작성</a:t>
            </a:r>
            <a:r>
              <a:rPr lang="en-US" altLang="ko-KR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/>
            </a:r>
            <a:br>
              <a:rPr lang="en-US" altLang="ko-KR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</a:br>
            <a:r>
              <a:rPr lang="ko-KR" altLang="en-US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endParaRPr lang="en-US" altLang="ko-KR" sz="1600" dirty="0">
              <a:solidFill>
                <a:schemeClr val="tx2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marL="285750" indent="-285750" algn="just">
              <a:buFontTx/>
              <a:buChar char="-"/>
            </a:pPr>
            <a:r>
              <a:rPr lang="ko-KR" altLang="en-US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클래스들이 연동되어 게임이 진행되도록 함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8467379" y="4237471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tx2">
                    <a:lumMod val="75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역할</a:t>
            </a:r>
          </a:p>
        </p:txBody>
      </p:sp>
    </p:spTree>
    <p:extLst>
      <p:ext uri="{BB962C8B-B14F-4D97-AF65-F5344CB8AC3E}">
        <p14:creationId xmlns:p14="http://schemas.microsoft.com/office/powerpoint/2010/main" val="16189639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38006" y="344708"/>
            <a:ext cx="1138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Contents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338006" y="2116454"/>
            <a:ext cx="9009646" cy="2092687"/>
            <a:chOff x="212651" y="3206557"/>
            <a:chExt cx="8472875" cy="902415"/>
          </a:xfrm>
        </p:grpSpPr>
        <p:sp>
          <p:nvSpPr>
            <p:cNvPr id="9" name="TextBox 8"/>
            <p:cNvSpPr txBox="1"/>
            <p:nvPr/>
          </p:nvSpPr>
          <p:spPr>
            <a:xfrm>
              <a:off x="586180" y="3575889"/>
              <a:ext cx="3541394" cy="5229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80975" indent="-180975">
                <a:lnSpc>
                  <a:spcPct val="13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400" spc="-150" dirty="0">
                  <a:solidFill>
                    <a:schemeClr val="bg1"/>
                  </a:solidFill>
                  <a:latin typeface="Noto Sans CJK KR Thin" panose="020B0200000000000000" pitchFamily="34" charset="-127"/>
                  <a:ea typeface="Noto Sans CJK KR Thin" panose="020B0200000000000000" pitchFamily="34" charset="-127"/>
                  <a:cs typeface="Arial" panose="020B0604020202020204" pitchFamily="34" charset="0"/>
                </a:rPr>
                <a:t>기획 의도</a:t>
              </a:r>
              <a:endParaRPr lang="en-US" altLang="ko-KR" sz="1400" spc="-150" dirty="0"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endParaRPr>
            </a:p>
            <a:p>
              <a:pPr marL="180975" indent="-180975">
                <a:lnSpc>
                  <a:spcPct val="13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400" spc="-150" dirty="0">
                  <a:solidFill>
                    <a:schemeClr val="bg1"/>
                  </a:solidFill>
                  <a:latin typeface="Noto Sans CJK KR Thin" panose="020B0200000000000000" pitchFamily="34" charset="-127"/>
                  <a:ea typeface="Noto Sans CJK KR Thin" panose="020B0200000000000000" pitchFamily="34" charset="-127"/>
                  <a:cs typeface="Arial" panose="020B0604020202020204" pitchFamily="34" charset="0"/>
                </a:rPr>
                <a:t>프로젝트 개요</a:t>
              </a:r>
              <a:endParaRPr lang="en-US" altLang="ko-KR" sz="1400" spc="-150" dirty="0"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endParaRPr>
            </a:p>
            <a:p>
              <a:pPr marL="180975" indent="-180975">
                <a:lnSpc>
                  <a:spcPct val="13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400" spc="-150" dirty="0">
                  <a:solidFill>
                    <a:schemeClr val="bg1"/>
                  </a:solidFill>
                  <a:latin typeface="Noto Sans CJK KR Thin" panose="020B0200000000000000" pitchFamily="34" charset="-127"/>
                  <a:ea typeface="Noto Sans CJK KR Thin" panose="020B0200000000000000" pitchFamily="34" charset="-127"/>
                  <a:cs typeface="Arial" panose="020B0604020202020204" pitchFamily="34" charset="0"/>
                </a:rPr>
                <a:t>개발환경</a:t>
              </a:r>
              <a:endParaRPr lang="en-US" altLang="ko-KR" sz="1400" spc="-150" dirty="0"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endParaRPr>
            </a:p>
            <a:p>
              <a:pPr marL="180975" indent="-180975">
                <a:lnSpc>
                  <a:spcPct val="13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400" spc="-150" dirty="0">
                  <a:solidFill>
                    <a:schemeClr val="bg1"/>
                  </a:solidFill>
                  <a:latin typeface="Noto Sans CJK KR Thin" panose="020B0200000000000000" pitchFamily="34" charset="-127"/>
                  <a:ea typeface="Noto Sans CJK KR Thin" panose="020B0200000000000000" pitchFamily="34" charset="-127"/>
                  <a:cs typeface="Arial" panose="020B0604020202020204" pitchFamily="34" charset="0"/>
                </a:rPr>
                <a:t>역할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828086" y="3599353"/>
              <a:ext cx="3541394" cy="1472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80975" indent="-180975">
                <a:lnSpc>
                  <a:spcPct val="130000"/>
                </a:lnSpc>
                <a:buFont typeface="Wingdings" panose="05000000000000000000" pitchFamily="2" charset="2"/>
                <a:buChar char="§"/>
              </a:pPr>
              <a:endParaRPr lang="ko-KR" altLang="en-US" sz="1400" spc="-150" dirty="0"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endParaRPr>
            </a:p>
          </p:txBody>
        </p:sp>
        <p:grpSp>
          <p:nvGrpSpPr>
            <p:cNvPr id="11" name="그룹 10"/>
            <p:cNvGrpSpPr/>
            <p:nvPr/>
          </p:nvGrpSpPr>
          <p:grpSpPr>
            <a:xfrm>
              <a:off x="212651" y="3206557"/>
              <a:ext cx="2044470" cy="369332"/>
              <a:chOff x="212651" y="3255887"/>
              <a:chExt cx="2044470" cy="369332"/>
            </a:xfrm>
          </p:grpSpPr>
          <p:sp>
            <p:nvSpPr>
              <p:cNvPr id="23" name="TextBox 22"/>
              <p:cNvSpPr txBox="1"/>
              <p:nvPr/>
            </p:nvSpPr>
            <p:spPr>
              <a:xfrm>
                <a:off x="212651" y="3255887"/>
                <a:ext cx="54534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>
                    <a:solidFill>
                      <a:schemeClr val="bg1"/>
                    </a:solidFill>
                  </a:rPr>
                  <a:t>001</a:t>
                </a:r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757993" y="3255887"/>
                <a:ext cx="14991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pc="-150" dirty="0">
                    <a:solidFill>
                      <a:schemeClr val="bg1"/>
                    </a:solidFill>
                  </a:rPr>
                  <a:t>프로젝트 개요</a:t>
                </a: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>
              <a:off x="2356877" y="3206557"/>
              <a:ext cx="2322986" cy="369332"/>
              <a:chOff x="2356877" y="3206557"/>
              <a:chExt cx="2322986" cy="369332"/>
            </a:xfrm>
          </p:grpSpPr>
          <p:sp>
            <p:nvSpPr>
              <p:cNvPr id="21" name="TextBox 20"/>
              <p:cNvSpPr txBox="1"/>
              <p:nvPr/>
            </p:nvSpPr>
            <p:spPr>
              <a:xfrm>
                <a:off x="2356877" y="3206557"/>
                <a:ext cx="6030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>
                    <a:solidFill>
                      <a:schemeClr val="bg1"/>
                    </a:solidFill>
                  </a:rPr>
                  <a:t>002</a:t>
                </a:r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2902219" y="3206557"/>
                <a:ext cx="1777644" cy="2787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pc="-150" dirty="0">
                    <a:solidFill>
                      <a:schemeClr val="bg1"/>
                    </a:solidFill>
                  </a:rPr>
                  <a:t> 수행 절차 및 방법 </a:t>
                </a:r>
              </a:p>
              <a:p>
                <a:endParaRPr lang="ko-KR" altLang="en-US" spc="-15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3" name="그룹 12"/>
            <p:cNvGrpSpPr/>
            <p:nvPr/>
          </p:nvGrpSpPr>
          <p:grpSpPr>
            <a:xfrm>
              <a:off x="4995500" y="3206557"/>
              <a:ext cx="1476144" cy="282273"/>
              <a:chOff x="5437396" y="3207822"/>
              <a:chExt cx="1476144" cy="282273"/>
            </a:xfrm>
          </p:grpSpPr>
          <p:sp>
            <p:nvSpPr>
              <p:cNvPr id="19" name="TextBox 18"/>
              <p:cNvSpPr txBox="1"/>
              <p:nvPr/>
            </p:nvSpPr>
            <p:spPr>
              <a:xfrm>
                <a:off x="5437396" y="3211382"/>
                <a:ext cx="1476144" cy="2787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>
                    <a:solidFill>
                      <a:schemeClr val="bg1"/>
                    </a:solidFill>
                  </a:rPr>
                  <a:t>003 </a:t>
                </a:r>
                <a:r>
                  <a:rPr lang="ko-KR" altLang="en-US" spc="-150" dirty="0">
                    <a:solidFill>
                      <a:schemeClr val="bg1"/>
                    </a:solidFill>
                  </a:rPr>
                  <a:t>수행 결과 </a:t>
                </a:r>
              </a:p>
              <a:p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5497769" y="3207822"/>
                <a:ext cx="173725" cy="1592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ko-KR" altLang="en-US" spc="-15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4" name="그룹 13"/>
            <p:cNvGrpSpPr/>
            <p:nvPr/>
          </p:nvGrpSpPr>
          <p:grpSpPr>
            <a:xfrm>
              <a:off x="6787282" y="3206557"/>
              <a:ext cx="1898244" cy="278713"/>
              <a:chOff x="6956206" y="3236652"/>
              <a:chExt cx="1898244" cy="278713"/>
            </a:xfrm>
          </p:grpSpPr>
          <p:sp>
            <p:nvSpPr>
              <p:cNvPr id="17" name="TextBox 16"/>
              <p:cNvSpPr txBox="1"/>
              <p:nvPr/>
            </p:nvSpPr>
            <p:spPr>
              <a:xfrm>
                <a:off x="6956206" y="3236652"/>
                <a:ext cx="1898244" cy="2787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>
                    <a:solidFill>
                      <a:schemeClr val="bg1"/>
                    </a:solidFill>
                  </a:rPr>
                  <a:t>004 </a:t>
                </a:r>
                <a:r>
                  <a:rPr lang="ko-KR" altLang="en-US" spc="-150" dirty="0">
                    <a:solidFill>
                      <a:schemeClr val="bg1"/>
                    </a:solidFill>
                  </a:rPr>
                  <a:t>자체 평가 의견 </a:t>
                </a:r>
              </a:p>
              <a:p>
                <a:r>
                  <a:rPr lang="ko-KR" altLang="en-US" dirty="0">
                    <a:solidFill>
                      <a:schemeClr val="bg1"/>
                    </a:solidFill>
                  </a:rPr>
                  <a:t> </a:t>
                </a: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7501548" y="3236652"/>
                <a:ext cx="173725" cy="1592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ko-KR" altLang="en-US" spc="-15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5" name="TextBox 14"/>
            <p:cNvSpPr txBox="1"/>
            <p:nvPr/>
          </p:nvSpPr>
          <p:spPr>
            <a:xfrm>
              <a:off x="2877875" y="3599353"/>
              <a:ext cx="1777644" cy="5096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80975" indent="-180975">
                <a:lnSpc>
                  <a:spcPct val="13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400" spc="-150" dirty="0">
                  <a:solidFill>
                    <a:schemeClr val="bg1"/>
                  </a:solidFill>
                  <a:latin typeface="Noto Sans CJK KR Thin" panose="020B0200000000000000" pitchFamily="34" charset="-127"/>
                  <a:ea typeface="Noto Sans CJK KR Thin" panose="020B0200000000000000" pitchFamily="34" charset="-127"/>
                  <a:cs typeface="Arial" panose="020B0604020202020204" pitchFamily="34" charset="0"/>
                </a:rPr>
                <a:t>사전계획</a:t>
              </a:r>
              <a:endParaRPr lang="en-US" altLang="ko-KR" sz="1400" spc="-150" dirty="0"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endParaRPr>
            </a:p>
            <a:p>
              <a:pPr marL="180975" indent="-180975">
                <a:lnSpc>
                  <a:spcPct val="13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400" spc="-150" dirty="0">
                  <a:solidFill>
                    <a:schemeClr val="bg1"/>
                  </a:solidFill>
                  <a:latin typeface="Noto Sans CJK KR Thin" panose="020B0200000000000000" pitchFamily="34" charset="-127"/>
                  <a:ea typeface="Noto Sans CJK KR Thin" panose="020B0200000000000000" pitchFamily="34" charset="-127"/>
                  <a:cs typeface="Arial" panose="020B0604020202020204" pitchFamily="34" charset="0"/>
                </a:rPr>
                <a:t>자료수집 및 준비</a:t>
              </a:r>
              <a:endParaRPr lang="en-US" altLang="ko-KR" sz="1400" spc="-150" dirty="0"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endParaRPr>
            </a:p>
            <a:p>
              <a:pPr marL="180975" indent="-180975">
                <a:lnSpc>
                  <a:spcPct val="13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400" spc="-150" dirty="0">
                  <a:solidFill>
                    <a:schemeClr val="bg1"/>
                  </a:solidFill>
                  <a:latin typeface="Noto Sans CJK KR Thin" panose="020B0200000000000000" pitchFamily="34" charset="-127"/>
                  <a:ea typeface="Noto Sans CJK KR Thin" panose="020B0200000000000000" pitchFamily="34" charset="-127"/>
                  <a:cs typeface="Arial" panose="020B0604020202020204" pitchFamily="34" charset="0"/>
                </a:rPr>
                <a:t>총 개발기간</a:t>
              </a:r>
              <a:endParaRPr lang="en-US" altLang="ko-KR" sz="1400" spc="-150" dirty="0"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endParaRPr>
            </a:p>
            <a:p>
              <a:pPr marL="180975" indent="-180975">
                <a:lnSpc>
                  <a:spcPct val="130000"/>
                </a:lnSpc>
                <a:buFont typeface="Wingdings" panose="05000000000000000000" pitchFamily="2" charset="2"/>
                <a:buChar char="§"/>
              </a:pPr>
              <a:endParaRPr lang="ko-KR" altLang="en-US" sz="1400" spc="-150" dirty="0"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endParaRPr>
            </a:p>
          </p:txBody>
        </p:sp>
      </p:grpSp>
      <p:cxnSp>
        <p:nvCxnSpPr>
          <p:cNvPr id="27" name="직선 연결선 26"/>
          <p:cNvCxnSpPr/>
          <p:nvPr/>
        </p:nvCxnSpPr>
        <p:spPr>
          <a:xfrm>
            <a:off x="338006" y="724659"/>
            <a:ext cx="1374094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28662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직선 연결선 26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2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1188881" y="351819"/>
            <a:ext cx="1651414" cy="660429"/>
            <a:chOff x="1188881" y="351819"/>
            <a:chExt cx="1651414" cy="660429"/>
          </a:xfrm>
        </p:grpSpPr>
        <p:sp>
          <p:nvSpPr>
            <p:cNvPr id="31" name="TextBox 30"/>
            <p:cNvSpPr txBox="1"/>
            <p:nvPr/>
          </p:nvSpPr>
          <p:spPr>
            <a:xfrm>
              <a:off x="1188881" y="351819"/>
              <a:ext cx="16514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002 </a:t>
              </a:r>
              <a:r>
                <a:rPr lang="en-US" altLang="ko-KR" sz="1200" dirty="0" err="1"/>
                <a:t>PingPong</a:t>
              </a:r>
              <a:r>
                <a:rPr lang="en-US" altLang="ko-KR" sz="1200" dirty="0"/>
                <a:t> Game</a:t>
              </a:r>
              <a:r>
                <a:rPr lang="ko-KR" altLang="en-US" sz="1200" dirty="0"/>
                <a:t> 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188881" y="581361"/>
              <a:ext cx="18473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2200" dirty="0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1281246" y="604548"/>
            <a:ext cx="2472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전체구성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2B5C43-C233-4295-9727-E9108DFE770E}"/>
              </a:ext>
            </a:extLst>
          </p:cNvPr>
          <p:cNvSpPr txBox="1"/>
          <p:nvPr/>
        </p:nvSpPr>
        <p:spPr>
          <a:xfrm>
            <a:off x="9879006" y="3622361"/>
            <a:ext cx="984360" cy="471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Bat</a:t>
            </a:r>
            <a:endParaRPr lang="ko-KR" altLang="en-US" sz="24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A3B0753-8D24-461D-8219-27F4700D43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9725" y="1621096"/>
            <a:ext cx="5927765" cy="429150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EC98DE3-ED04-40D9-94DE-BF6BDDDF7D13}"/>
              </a:ext>
            </a:extLst>
          </p:cNvPr>
          <p:cNvSpPr txBox="1"/>
          <p:nvPr/>
        </p:nvSpPr>
        <p:spPr>
          <a:xfrm>
            <a:off x="2788596" y="3437703"/>
            <a:ext cx="740633" cy="471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Bat</a:t>
            </a:r>
            <a:endParaRPr lang="ko-KR" altLang="en-US" sz="2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3C69F3E-C34F-47C0-9BBB-7D31DC69F27D}"/>
              </a:ext>
            </a:extLst>
          </p:cNvPr>
          <p:cNvSpPr txBox="1"/>
          <p:nvPr/>
        </p:nvSpPr>
        <p:spPr>
          <a:xfrm>
            <a:off x="6162089" y="6086184"/>
            <a:ext cx="740633" cy="471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Ball</a:t>
            </a:r>
            <a:endParaRPr lang="ko-KR" altLang="en-US" sz="2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09EAC90-364D-43B0-86C0-33E98D3A18C1}"/>
              </a:ext>
            </a:extLst>
          </p:cNvPr>
          <p:cNvSpPr txBox="1"/>
          <p:nvPr/>
        </p:nvSpPr>
        <p:spPr>
          <a:xfrm>
            <a:off x="7595058" y="1149660"/>
            <a:ext cx="1318383" cy="471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Table</a:t>
            </a:r>
            <a:endParaRPr lang="ko-KR" altLang="en-US" sz="2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31F1654-0C49-4B21-B5F8-7A69A00B970F}"/>
              </a:ext>
            </a:extLst>
          </p:cNvPr>
          <p:cNvSpPr txBox="1"/>
          <p:nvPr/>
        </p:nvSpPr>
        <p:spPr>
          <a:xfrm>
            <a:off x="4797388" y="1149660"/>
            <a:ext cx="1896220" cy="471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Score Table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0418326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2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1188881" y="351819"/>
            <a:ext cx="1651414" cy="660429"/>
            <a:chOff x="1188881" y="351819"/>
            <a:chExt cx="1651414" cy="660429"/>
          </a:xfrm>
        </p:grpSpPr>
        <p:sp>
          <p:nvSpPr>
            <p:cNvPr id="10" name="TextBox 9"/>
            <p:cNvSpPr txBox="1"/>
            <p:nvPr/>
          </p:nvSpPr>
          <p:spPr>
            <a:xfrm>
              <a:off x="1188881" y="351819"/>
              <a:ext cx="16514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002 </a:t>
              </a:r>
              <a:r>
                <a:rPr lang="en-US" altLang="ko-KR" sz="1200" dirty="0" err="1"/>
                <a:t>PingPong</a:t>
              </a:r>
              <a:r>
                <a:rPr lang="en-US" altLang="ko-KR" sz="1200" dirty="0"/>
                <a:t> Game</a:t>
              </a:r>
              <a:r>
                <a:rPr lang="ko-KR" altLang="en-US" sz="1200" dirty="0"/>
                <a:t> 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188881" y="581361"/>
              <a:ext cx="1391728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전체 설계</a:t>
              </a:r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3561611" y="1659671"/>
            <a:ext cx="4840178" cy="4324351"/>
            <a:chOff x="3222624" y="1597024"/>
            <a:chExt cx="4840178" cy="4324351"/>
          </a:xfrm>
        </p:grpSpPr>
        <p:sp>
          <p:nvSpPr>
            <p:cNvPr id="2" name="타원 1"/>
            <p:cNvSpPr/>
            <p:nvPr/>
          </p:nvSpPr>
          <p:spPr>
            <a:xfrm>
              <a:off x="3222624" y="1597024"/>
              <a:ext cx="2809875" cy="2809875"/>
            </a:xfrm>
            <a:prstGeom prst="ellipse">
              <a:avLst/>
            </a:prstGeom>
            <a:pattFill prst="dkUpDiag">
              <a:fgClr>
                <a:schemeClr val="accent1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타원 5"/>
            <p:cNvSpPr/>
            <p:nvPr/>
          </p:nvSpPr>
          <p:spPr>
            <a:xfrm>
              <a:off x="5252927" y="1597025"/>
              <a:ext cx="2809875" cy="2809875"/>
            </a:xfrm>
            <a:prstGeom prst="ellipse">
              <a:avLst/>
            </a:prstGeom>
            <a:solidFill>
              <a:schemeClr val="accent4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타원 11"/>
            <p:cNvSpPr/>
            <p:nvPr/>
          </p:nvSpPr>
          <p:spPr>
            <a:xfrm>
              <a:off x="4314660" y="3111500"/>
              <a:ext cx="2809875" cy="2809875"/>
            </a:xfrm>
            <a:prstGeom prst="ellipse">
              <a:avLst/>
            </a:prstGeom>
            <a:solidFill>
              <a:schemeClr val="accent3">
                <a:lumMod val="7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8896085" y="3023885"/>
            <a:ext cx="2362992" cy="1878365"/>
            <a:chOff x="88257" y="3738357"/>
            <a:chExt cx="2362992" cy="1878365"/>
          </a:xfrm>
        </p:grpSpPr>
        <p:sp>
          <p:nvSpPr>
            <p:cNvPr id="14" name="TextBox 13"/>
            <p:cNvSpPr txBox="1"/>
            <p:nvPr/>
          </p:nvSpPr>
          <p:spPr>
            <a:xfrm>
              <a:off x="102324" y="3738357"/>
              <a:ext cx="152157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solidFill>
                    <a:schemeClr val="tx2"/>
                  </a:solidFill>
                </a:rPr>
                <a:t>Class ball</a:t>
              </a:r>
              <a:endParaRPr lang="ko-KR" altLang="en-US" sz="2400" dirty="0">
                <a:solidFill>
                  <a:schemeClr val="tx2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8257" y="4231727"/>
              <a:ext cx="2362992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200" dirty="0">
                  <a:solidFill>
                    <a:schemeClr val="tx2"/>
                  </a:solidFill>
                </a:rPr>
                <a:t>생성자 함수</a:t>
              </a:r>
              <a:endParaRPr lang="en-US" altLang="ko-KR" sz="1200" dirty="0">
                <a:solidFill>
                  <a:schemeClr val="tx2"/>
                </a:solidFill>
              </a:endParaRPr>
            </a:p>
            <a:p>
              <a:pPr algn="just"/>
              <a:endParaRPr lang="en-US" altLang="ko-KR" sz="1200" dirty="0">
                <a:solidFill>
                  <a:schemeClr val="tx2"/>
                </a:solidFill>
              </a:endParaRPr>
            </a:p>
            <a:p>
              <a:pPr algn="just"/>
              <a:r>
                <a:rPr lang="en-US" altLang="ko-KR" sz="1200" dirty="0">
                  <a:solidFill>
                    <a:schemeClr val="tx2"/>
                  </a:solidFill>
                </a:rPr>
                <a:t>-</a:t>
              </a:r>
              <a:r>
                <a:rPr lang="ko-KR" altLang="en-US" sz="1200" dirty="0">
                  <a:solidFill>
                    <a:schemeClr val="tx2"/>
                  </a:solidFill>
                </a:rPr>
                <a:t>공의 움직임 함수</a:t>
              </a:r>
              <a:endParaRPr lang="en-US" altLang="ko-KR" sz="1200" dirty="0">
                <a:solidFill>
                  <a:schemeClr val="tx2"/>
                </a:solidFill>
              </a:endParaRPr>
            </a:p>
            <a:p>
              <a:pPr algn="just"/>
              <a:r>
                <a:rPr lang="en-US" altLang="ko-KR" sz="1200" dirty="0">
                  <a:solidFill>
                    <a:schemeClr val="tx2"/>
                  </a:solidFill>
                </a:rPr>
                <a:t>-</a:t>
              </a:r>
              <a:r>
                <a:rPr lang="ko-KR" altLang="en-US" sz="1200" dirty="0">
                  <a:solidFill>
                    <a:schemeClr val="tx2"/>
                  </a:solidFill>
                </a:rPr>
                <a:t>공 초기 </a:t>
              </a:r>
              <a:r>
                <a:rPr lang="ko-KR" altLang="en-US" sz="1200" dirty="0" err="1">
                  <a:solidFill>
                    <a:schemeClr val="tx2"/>
                  </a:solidFill>
                </a:rPr>
                <a:t>위치값</a:t>
              </a:r>
              <a:r>
                <a:rPr lang="ko-KR" altLang="en-US" sz="1200" dirty="0">
                  <a:solidFill>
                    <a:schemeClr val="tx2"/>
                  </a:solidFill>
                </a:rPr>
                <a:t> 저장 함수</a:t>
              </a:r>
              <a:endParaRPr lang="en-US" altLang="ko-KR" sz="1200" dirty="0">
                <a:solidFill>
                  <a:schemeClr val="tx2"/>
                </a:solidFill>
              </a:endParaRPr>
            </a:p>
            <a:p>
              <a:pPr algn="just"/>
              <a:r>
                <a:rPr lang="en-US" altLang="ko-KR" sz="1200" dirty="0">
                  <a:solidFill>
                    <a:schemeClr val="tx2"/>
                  </a:solidFill>
                </a:rPr>
                <a:t>-</a:t>
              </a:r>
              <a:r>
                <a:rPr lang="ko-KR" altLang="en-US" sz="1200" dirty="0">
                  <a:solidFill>
                    <a:schemeClr val="tx2"/>
                  </a:solidFill>
                </a:rPr>
                <a:t>공 처음 움직이는 함수</a:t>
              </a:r>
              <a:endParaRPr lang="en-US" altLang="ko-KR" sz="1200" dirty="0">
                <a:solidFill>
                  <a:schemeClr val="tx2"/>
                </a:solidFill>
              </a:endParaRPr>
            </a:p>
            <a:p>
              <a:pPr algn="just"/>
              <a:r>
                <a:rPr lang="en-US" altLang="ko-KR" sz="1200" dirty="0">
                  <a:solidFill>
                    <a:schemeClr val="tx2"/>
                  </a:solidFill>
                </a:rPr>
                <a:t>-</a:t>
              </a:r>
              <a:r>
                <a:rPr lang="ko-KR" altLang="en-US" sz="1200" dirty="0">
                  <a:solidFill>
                    <a:schemeClr val="tx2"/>
                  </a:solidFill>
                </a:rPr>
                <a:t>공 움직임 종료 함수 </a:t>
              </a:r>
              <a:endParaRPr lang="en-US" altLang="ko-KR" sz="1200" dirty="0">
                <a:solidFill>
                  <a:schemeClr val="tx2"/>
                </a:solidFill>
              </a:endParaRPr>
            </a:p>
            <a:p>
              <a:pPr algn="just"/>
              <a:endParaRPr lang="ko-KR" altLang="en-US" sz="1200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749440" y="2401286"/>
            <a:ext cx="2599007" cy="2082802"/>
            <a:chOff x="93908" y="3859177"/>
            <a:chExt cx="1948404" cy="842736"/>
          </a:xfrm>
        </p:grpSpPr>
        <p:sp>
          <p:nvSpPr>
            <p:cNvPr id="22" name="TextBox 21"/>
            <p:cNvSpPr txBox="1"/>
            <p:nvPr/>
          </p:nvSpPr>
          <p:spPr>
            <a:xfrm>
              <a:off x="93908" y="3859177"/>
              <a:ext cx="157831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>
                  <a:solidFill>
                    <a:schemeClr val="tx2"/>
                  </a:solidFill>
                </a:rPr>
                <a:t>Class Table </a:t>
              </a:r>
              <a:endParaRPr lang="ko-KR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93908" y="4066803"/>
              <a:ext cx="1948404" cy="635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200" dirty="0">
                  <a:solidFill>
                    <a:schemeClr val="tx2"/>
                  </a:solidFill>
                </a:rPr>
                <a:t>생성자함수 </a:t>
              </a:r>
              <a:endParaRPr lang="en-US" altLang="ko-KR" sz="1200" dirty="0">
                <a:solidFill>
                  <a:schemeClr val="tx2"/>
                </a:solidFill>
              </a:endParaRPr>
            </a:p>
            <a:p>
              <a:pPr algn="just"/>
              <a:r>
                <a:rPr lang="ko-KR" altLang="en-US" sz="1200" dirty="0">
                  <a:solidFill>
                    <a:schemeClr val="tx2"/>
                  </a:solidFill>
                </a:rPr>
                <a:t>캔버스를 붙임</a:t>
              </a:r>
              <a:endParaRPr lang="en-US" altLang="ko-KR" sz="1200" dirty="0">
                <a:solidFill>
                  <a:schemeClr val="tx2"/>
                </a:solidFill>
              </a:endParaRPr>
            </a:p>
            <a:p>
              <a:pPr algn="just"/>
              <a:r>
                <a:rPr lang="en-US" altLang="ko-KR" sz="1200" dirty="0">
                  <a:solidFill>
                    <a:schemeClr val="tx2"/>
                  </a:solidFill>
                </a:rPr>
                <a:t>-&gt; </a:t>
              </a:r>
              <a:r>
                <a:rPr lang="ko-KR" altLang="en-US" sz="1200" dirty="0">
                  <a:solidFill>
                    <a:schemeClr val="tx2"/>
                  </a:solidFill>
                </a:rPr>
                <a:t>캔버스위에 </a:t>
              </a:r>
              <a:r>
                <a:rPr lang="ko-KR" altLang="en-US" sz="1200" dirty="0" err="1">
                  <a:solidFill>
                    <a:schemeClr val="tx2"/>
                  </a:solidFill>
                </a:rPr>
                <a:t>네트선</a:t>
              </a:r>
              <a:r>
                <a:rPr lang="en-US" altLang="ko-KR" sz="1200" dirty="0">
                  <a:solidFill>
                    <a:schemeClr val="tx2"/>
                  </a:solidFill>
                </a:rPr>
                <a:t>, </a:t>
              </a:r>
              <a:r>
                <a:rPr lang="ko-KR" altLang="en-US" sz="1200" dirty="0" err="1">
                  <a:solidFill>
                    <a:schemeClr val="tx2"/>
                  </a:solidFill>
                </a:rPr>
                <a:t>득점판생성</a:t>
              </a:r>
              <a:r>
                <a:rPr lang="ko-KR" altLang="en-US" sz="1200" dirty="0">
                  <a:solidFill>
                    <a:schemeClr val="tx2"/>
                  </a:solidFill>
                </a:rPr>
                <a:t> </a:t>
              </a:r>
              <a:endParaRPr lang="en-US" altLang="ko-KR" sz="1200" dirty="0">
                <a:solidFill>
                  <a:schemeClr val="tx2"/>
                </a:solidFill>
              </a:endParaRPr>
            </a:p>
            <a:p>
              <a:pPr algn="just"/>
              <a:endParaRPr lang="en-US" altLang="ko-KR" sz="1200" dirty="0">
                <a:solidFill>
                  <a:schemeClr val="tx2"/>
                </a:solidFill>
              </a:endParaRPr>
            </a:p>
            <a:p>
              <a:pPr algn="just"/>
              <a:r>
                <a:rPr lang="en-US" altLang="ko-KR" sz="1200" dirty="0">
                  <a:solidFill>
                    <a:schemeClr val="tx2"/>
                  </a:solidFill>
                </a:rPr>
                <a:t>-</a:t>
              </a:r>
              <a:r>
                <a:rPr lang="ko-KR" altLang="en-US" sz="1200" dirty="0">
                  <a:solidFill>
                    <a:schemeClr val="tx2"/>
                  </a:solidFill>
                </a:rPr>
                <a:t>테이블 위 공을 그리는 함수</a:t>
              </a:r>
              <a:endParaRPr lang="en-US" altLang="ko-KR" sz="1200" dirty="0">
                <a:solidFill>
                  <a:schemeClr val="tx2"/>
                </a:solidFill>
              </a:endParaRPr>
            </a:p>
            <a:p>
              <a:pPr algn="just"/>
              <a:r>
                <a:rPr lang="en-US" altLang="ko-KR" sz="1200" dirty="0">
                  <a:solidFill>
                    <a:schemeClr val="tx2"/>
                  </a:solidFill>
                </a:rPr>
                <a:t>-</a:t>
              </a:r>
              <a:r>
                <a:rPr lang="ko-KR" altLang="en-US" sz="1200" dirty="0">
                  <a:solidFill>
                    <a:schemeClr val="tx2"/>
                  </a:solidFill>
                </a:rPr>
                <a:t>테이블 위 배트를 그리는 함수</a:t>
              </a:r>
              <a:endParaRPr lang="en-US" altLang="ko-KR" sz="1200" dirty="0">
                <a:solidFill>
                  <a:schemeClr val="tx2"/>
                </a:solidFill>
              </a:endParaRPr>
            </a:p>
            <a:p>
              <a:pPr algn="just"/>
              <a:r>
                <a:rPr lang="en-US" altLang="ko-KR" sz="1200" dirty="0">
                  <a:solidFill>
                    <a:schemeClr val="tx2"/>
                  </a:solidFill>
                </a:rPr>
                <a:t>-</a:t>
              </a:r>
              <a:r>
                <a:rPr lang="ko-KR" altLang="en-US" sz="1200" dirty="0">
                  <a:solidFill>
                    <a:schemeClr val="tx2"/>
                  </a:solidFill>
                </a:rPr>
                <a:t>아이템</a:t>
              </a:r>
              <a:r>
                <a:rPr lang="en-US" altLang="ko-KR" sz="1200" dirty="0">
                  <a:solidFill>
                    <a:schemeClr val="tx2"/>
                  </a:solidFill>
                </a:rPr>
                <a:t>(</a:t>
              </a:r>
              <a:r>
                <a:rPr lang="ko-KR" altLang="en-US" sz="1200" dirty="0">
                  <a:solidFill>
                    <a:schemeClr val="tx2"/>
                  </a:solidFill>
                </a:rPr>
                <a:t>공</a:t>
              </a:r>
              <a:r>
                <a:rPr lang="en-US" altLang="ko-KR" sz="1200" dirty="0">
                  <a:solidFill>
                    <a:schemeClr val="tx2"/>
                  </a:solidFill>
                </a:rPr>
                <a:t>,</a:t>
              </a:r>
              <a:r>
                <a:rPr lang="ko-KR" altLang="en-US" sz="1200" dirty="0">
                  <a:solidFill>
                    <a:schemeClr val="tx2"/>
                  </a:solidFill>
                </a:rPr>
                <a:t>배트</a:t>
              </a:r>
              <a:r>
                <a:rPr lang="en-US" altLang="ko-KR" sz="1200" dirty="0">
                  <a:solidFill>
                    <a:schemeClr val="tx2"/>
                  </a:solidFill>
                </a:rPr>
                <a:t>)</a:t>
              </a:r>
              <a:r>
                <a:rPr lang="ko-KR" altLang="en-US" sz="1200" dirty="0">
                  <a:solidFill>
                    <a:schemeClr val="tx2"/>
                  </a:solidFill>
                </a:rPr>
                <a:t>이 움직이는 함수</a:t>
              </a:r>
              <a:endParaRPr lang="en-US" altLang="ko-KR" sz="1200" dirty="0">
                <a:solidFill>
                  <a:schemeClr val="tx2"/>
                </a:solidFill>
              </a:endParaRPr>
            </a:p>
            <a:p>
              <a:pPr algn="just"/>
              <a:r>
                <a:rPr lang="en-US" altLang="ko-KR" sz="1200" dirty="0">
                  <a:solidFill>
                    <a:schemeClr val="tx2"/>
                  </a:solidFill>
                </a:rPr>
                <a:t>-</a:t>
              </a:r>
              <a:r>
                <a:rPr lang="ko-KR" altLang="en-US" sz="1200" dirty="0" err="1">
                  <a:solidFill>
                    <a:schemeClr val="tx2"/>
                  </a:solidFill>
                </a:rPr>
                <a:t>득점판</a:t>
              </a:r>
              <a:r>
                <a:rPr lang="ko-KR" altLang="en-US" sz="1200" dirty="0">
                  <a:solidFill>
                    <a:schemeClr val="tx2"/>
                  </a:solidFill>
                </a:rPr>
                <a:t> 갱신 함수 </a:t>
              </a:r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1801611" y="4805050"/>
            <a:ext cx="2050527" cy="1942210"/>
            <a:chOff x="93908" y="3859177"/>
            <a:chExt cx="2050527" cy="1942210"/>
          </a:xfrm>
        </p:grpSpPr>
        <p:sp>
          <p:nvSpPr>
            <p:cNvPr id="25" name="TextBox 24"/>
            <p:cNvSpPr txBox="1"/>
            <p:nvPr/>
          </p:nvSpPr>
          <p:spPr>
            <a:xfrm>
              <a:off x="93908" y="3859177"/>
              <a:ext cx="125386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>
                  <a:solidFill>
                    <a:schemeClr val="tx2"/>
                  </a:solidFill>
                </a:rPr>
                <a:t>Class bat</a:t>
              </a:r>
              <a:endParaRPr lang="ko-KR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02325" y="4231727"/>
              <a:ext cx="2042110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200" dirty="0">
                  <a:solidFill>
                    <a:schemeClr val="tx2"/>
                  </a:solidFill>
                </a:rPr>
                <a:t>생성자함수</a:t>
              </a:r>
              <a:endParaRPr lang="en-US" altLang="ko-KR" sz="1200" dirty="0">
                <a:solidFill>
                  <a:schemeClr val="tx2"/>
                </a:solidFill>
              </a:endParaRPr>
            </a:p>
            <a:p>
              <a:pPr algn="just"/>
              <a:endParaRPr lang="en-US" altLang="ko-KR" sz="1200" dirty="0">
                <a:solidFill>
                  <a:schemeClr val="tx2"/>
                </a:solidFill>
              </a:endParaRPr>
            </a:p>
            <a:p>
              <a:pPr algn="just"/>
              <a:r>
                <a:rPr lang="en-US" altLang="ko-KR" sz="1200" dirty="0">
                  <a:solidFill>
                    <a:schemeClr val="tx2"/>
                  </a:solidFill>
                </a:rPr>
                <a:t>-</a:t>
              </a:r>
              <a:r>
                <a:rPr lang="ko-KR" altLang="en-US" sz="1200" dirty="0">
                  <a:solidFill>
                    <a:schemeClr val="tx2"/>
                  </a:solidFill>
                </a:rPr>
                <a:t>위로 움직이는 함수</a:t>
              </a:r>
              <a:endParaRPr lang="en-US" altLang="ko-KR" sz="1200" dirty="0">
                <a:solidFill>
                  <a:schemeClr val="tx2"/>
                </a:solidFill>
              </a:endParaRPr>
            </a:p>
            <a:p>
              <a:pPr algn="just"/>
              <a:r>
                <a:rPr lang="en-US" altLang="ko-KR" sz="1200" dirty="0">
                  <a:solidFill>
                    <a:schemeClr val="tx2"/>
                  </a:solidFill>
                </a:rPr>
                <a:t>-</a:t>
              </a:r>
              <a:r>
                <a:rPr lang="ko-KR" altLang="en-US" sz="1200" dirty="0">
                  <a:solidFill>
                    <a:schemeClr val="tx2"/>
                  </a:solidFill>
                </a:rPr>
                <a:t>아래로 움직이는 함수</a:t>
              </a:r>
              <a:endParaRPr lang="en-US" altLang="ko-KR" sz="1200" dirty="0">
                <a:solidFill>
                  <a:schemeClr val="tx2"/>
                </a:solidFill>
              </a:endParaRPr>
            </a:p>
            <a:p>
              <a:pPr algn="just"/>
              <a:r>
                <a:rPr lang="en-US" altLang="ko-KR" sz="1200" dirty="0">
                  <a:solidFill>
                    <a:schemeClr val="tx2"/>
                  </a:solidFill>
                </a:rPr>
                <a:t>-</a:t>
              </a:r>
              <a:r>
                <a:rPr lang="ko-KR" altLang="en-US" sz="1200" dirty="0">
                  <a:solidFill>
                    <a:schemeClr val="tx2"/>
                  </a:solidFill>
                </a:rPr>
                <a:t>왼쪽으로 움직이는 함수</a:t>
              </a:r>
              <a:endParaRPr lang="en-US" altLang="ko-KR" sz="1200" dirty="0">
                <a:solidFill>
                  <a:schemeClr val="tx2"/>
                </a:solidFill>
              </a:endParaRPr>
            </a:p>
            <a:p>
              <a:pPr algn="just"/>
              <a:r>
                <a:rPr lang="en-US" altLang="ko-KR" sz="1200" dirty="0">
                  <a:solidFill>
                    <a:schemeClr val="tx2"/>
                  </a:solidFill>
                </a:rPr>
                <a:t>-</a:t>
              </a:r>
              <a:r>
                <a:rPr lang="ko-KR" altLang="en-US" sz="1200" dirty="0">
                  <a:solidFill>
                    <a:schemeClr val="tx2"/>
                  </a:solidFill>
                </a:rPr>
                <a:t>오른쪽으로 움직이는 함수</a:t>
              </a:r>
              <a:endParaRPr lang="en-US" altLang="ko-KR" sz="1200" dirty="0">
                <a:solidFill>
                  <a:schemeClr val="tx2"/>
                </a:solidFill>
              </a:endParaRPr>
            </a:p>
            <a:p>
              <a:pPr algn="just"/>
              <a:r>
                <a:rPr lang="en-US" altLang="ko-KR" sz="1200" dirty="0">
                  <a:solidFill>
                    <a:schemeClr val="tx2"/>
                  </a:solidFill>
                </a:rPr>
                <a:t>-</a:t>
              </a:r>
              <a:r>
                <a:rPr lang="ko-KR" altLang="en-US" sz="1200" dirty="0">
                  <a:solidFill>
                    <a:schemeClr val="tx2"/>
                  </a:solidFill>
                </a:rPr>
                <a:t>공과 배트 충돌 처리 함수</a:t>
              </a:r>
              <a:endParaRPr lang="en-US" altLang="ko-KR" sz="1200" dirty="0">
                <a:solidFill>
                  <a:schemeClr val="tx2"/>
                </a:solidFill>
              </a:endParaRPr>
            </a:p>
            <a:p>
              <a:pPr algn="just"/>
              <a:r>
                <a:rPr lang="en-US" altLang="ko-KR" sz="1200" dirty="0">
                  <a:solidFill>
                    <a:schemeClr val="tx2"/>
                  </a:solidFill>
                </a:rPr>
                <a:t>-</a:t>
              </a:r>
              <a:r>
                <a:rPr lang="ko-KR" altLang="en-US" sz="1200" dirty="0">
                  <a:solidFill>
                    <a:schemeClr val="tx2"/>
                  </a:solidFill>
                </a:rPr>
                <a:t>배트 </a:t>
              </a:r>
              <a:r>
                <a:rPr lang="ko-KR" altLang="en-US" sz="1200" dirty="0" err="1">
                  <a:solidFill>
                    <a:schemeClr val="tx2"/>
                  </a:solidFill>
                </a:rPr>
                <a:t>초기위치값</a:t>
              </a:r>
              <a:r>
                <a:rPr lang="ko-KR" altLang="en-US" sz="1200" dirty="0">
                  <a:solidFill>
                    <a:schemeClr val="tx2"/>
                  </a:solidFill>
                </a:rPr>
                <a:t> 저장 함수</a:t>
              </a:r>
            </a:p>
          </p:txBody>
        </p:sp>
      </p:grpSp>
      <p:cxnSp>
        <p:nvCxnSpPr>
          <p:cNvPr id="29" name="직선 연결선 28"/>
          <p:cNvCxnSpPr/>
          <p:nvPr/>
        </p:nvCxnSpPr>
        <p:spPr>
          <a:xfrm>
            <a:off x="2818764" y="2601334"/>
            <a:ext cx="1225008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3856989" y="5005105"/>
            <a:ext cx="1225008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>
            <a:off x="7634972" y="3242226"/>
            <a:ext cx="1225008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0359EB9C-A0B1-43C5-876F-A658949B4751}"/>
              </a:ext>
            </a:extLst>
          </p:cNvPr>
          <p:cNvGrpSpPr/>
          <p:nvPr/>
        </p:nvGrpSpPr>
        <p:grpSpPr>
          <a:xfrm>
            <a:off x="6248708" y="292652"/>
            <a:ext cx="2854543" cy="2037960"/>
            <a:chOff x="82395" y="3836221"/>
            <a:chExt cx="1987928" cy="172117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332CEE8-9915-4E82-A4B5-3BB538F0D68B}"/>
                </a:ext>
              </a:extLst>
            </p:cNvPr>
            <p:cNvSpPr txBox="1"/>
            <p:nvPr/>
          </p:nvSpPr>
          <p:spPr>
            <a:xfrm>
              <a:off x="82395" y="3836221"/>
              <a:ext cx="515975" cy="3379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>
                  <a:solidFill>
                    <a:schemeClr val="tx2"/>
                  </a:solidFill>
                </a:rPr>
                <a:t>Main</a:t>
              </a:r>
              <a:endParaRPr lang="ko-KR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6B59165-8FE1-42C5-B63E-8F382E7AF720}"/>
                </a:ext>
              </a:extLst>
            </p:cNvPr>
            <p:cNvSpPr txBox="1"/>
            <p:nvPr/>
          </p:nvSpPr>
          <p:spPr>
            <a:xfrm>
              <a:off x="121919" y="4231727"/>
              <a:ext cx="1948404" cy="1325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200" dirty="0">
                  <a:solidFill>
                    <a:schemeClr val="tx2"/>
                  </a:solidFill>
                </a:rPr>
                <a:t>만든 각각의 함수를 </a:t>
              </a:r>
              <a:r>
                <a:rPr lang="en-US" altLang="ko-KR" sz="1200" dirty="0">
                  <a:solidFill>
                    <a:schemeClr val="tx2"/>
                  </a:solidFill>
                </a:rPr>
                <a:t>import</a:t>
              </a:r>
            </a:p>
            <a:p>
              <a:pPr algn="just"/>
              <a:r>
                <a:rPr lang="ko-KR" altLang="en-US" sz="1200" dirty="0">
                  <a:solidFill>
                    <a:schemeClr val="tx2"/>
                  </a:solidFill>
                </a:rPr>
                <a:t>전역변수 초기화</a:t>
              </a:r>
              <a:endParaRPr lang="en-US" altLang="ko-KR" sz="1200" dirty="0">
                <a:solidFill>
                  <a:schemeClr val="tx2"/>
                </a:solidFill>
              </a:endParaRPr>
            </a:p>
            <a:p>
              <a:pPr algn="just"/>
              <a:endParaRPr lang="en-US" altLang="ko-KR" sz="1200" dirty="0">
                <a:solidFill>
                  <a:schemeClr val="tx2"/>
                </a:solidFill>
              </a:endParaRPr>
            </a:p>
            <a:p>
              <a:pPr algn="just"/>
              <a:r>
                <a:rPr lang="ko-KR" altLang="en-US" sz="1200" dirty="0">
                  <a:solidFill>
                    <a:schemeClr val="tx2"/>
                  </a:solidFill>
                </a:rPr>
                <a:t>캔버스</a:t>
              </a:r>
              <a:r>
                <a:rPr lang="en-US" altLang="ko-KR" sz="1200" dirty="0">
                  <a:solidFill>
                    <a:schemeClr val="tx2"/>
                  </a:solidFill>
                </a:rPr>
                <a:t>, </a:t>
              </a:r>
              <a:r>
                <a:rPr lang="ko-KR" altLang="en-US" sz="1200" dirty="0">
                  <a:solidFill>
                    <a:schemeClr val="tx2"/>
                  </a:solidFill>
                </a:rPr>
                <a:t>공</a:t>
              </a:r>
              <a:r>
                <a:rPr lang="en-US" altLang="ko-KR" sz="1200" dirty="0">
                  <a:solidFill>
                    <a:schemeClr val="tx2"/>
                  </a:solidFill>
                </a:rPr>
                <a:t>, </a:t>
              </a:r>
              <a:r>
                <a:rPr lang="ko-KR" altLang="en-US" sz="1200" dirty="0">
                  <a:solidFill>
                    <a:schemeClr val="tx2"/>
                  </a:solidFill>
                </a:rPr>
                <a:t>배트 생성</a:t>
              </a:r>
              <a:endParaRPr lang="en-US" altLang="ko-KR" sz="1200" dirty="0">
                <a:solidFill>
                  <a:schemeClr val="tx2"/>
                </a:solidFill>
              </a:endParaRPr>
            </a:p>
            <a:p>
              <a:pPr algn="just"/>
              <a:r>
                <a:rPr lang="ko-KR" altLang="en-US" sz="1200" dirty="0">
                  <a:solidFill>
                    <a:schemeClr val="tx2"/>
                  </a:solidFill>
                </a:rPr>
                <a:t>게임 진행 함수</a:t>
              </a:r>
              <a:endParaRPr lang="en-US" altLang="ko-KR" sz="1200" dirty="0">
                <a:solidFill>
                  <a:schemeClr val="tx2"/>
                </a:solidFill>
              </a:endParaRPr>
            </a:p>
            <a:p>
              <a:pPr algn="just"/>
              <a:r>
                <a:rPr lang="ko-KR" altLang="en-US" sz="1200" dirty="0">
                  <a:solidFill>
                    <a:schemeClr val="tx2"/>
                  </a:solidFill>
                </a:rPr>
                <a:t>재시작함수 </a:t>
              </a:r>
              <a:endParaRPr lang="en-US" altLang="ko-KR" sz="1200" dirty="0">
                <a:solidFill>
                  <a:schemeClr val="tx2"/>
                </a:solidFill>
              </a:endParaRPr>
            </a:p>
            <a:p>
              <a:pPr algn="just"/>
              <a:r>
                <a:rPr lang="ko-KR" altLang="en-US" sz="1200" dirty="0">
                  <a:solidFill>
                    <a:schemeClr val="tx2"/>
                  </a:solidFill>
                </a:rPr>
                <a:t>테이블</a:t>
              </a:r>
              <a:r>
                <a:rPr lang="en-US" altLang="ko-KR" sz="1200" dirty="0">
                  <a:solidFill>
                    <a:schemeClr val="tx2"/>
                  </a:solidFill>
                </a:rPr>
                <a:t>, </a:t>
              </a:r>
              <a:r>
                <a:rPr lang="ko-KR" altLang="en-US" sz="1200" dirty="0">
                  <a:solidFill>
                    <a:schemeClr val="tx2"/>
                  </a:solidFill>
                </a:rPr>
                <a:t>공</a:t>
              </a:r>
              <a:r>
                <a:rPr lang="en-US" altLang="ko-KR" sz="1200" dirty="0">
                  <a:solidFill>
                    <a:schemeClr val="tx2"/>
                  </a:solidFill>
                </a:rPr>
                <a:t>,</a:t>
              </a:r>
              <a:r>
                <a:rPr lang="ko-KR" altLang="en-US" sz="1200" dirty="0">
                  <a:solidFill>
                    <a:schemeClr val="tx2"/>
                  </a:solidFill>
                </a:rPr>
                <a:t>배트 인스턴스 생성</a:t>
              </a:r>
              <a:endParaRPr lang="en-US" altLang="ko-KR" sz="1200" dirty="0">
                <a:solidFill>
                  <a:schemeClr val="tx2"/>
                </a:solidFill>
              </a:endParaRPr>
            </a:p>
            <a:p>
              <a:pPr algn="just"/>
              <a:r>
                <a:rPr lang="ko-KR" altLang="en-US" sz="1200" dirty="0">
                  <a:solidFill>
                    <a:schemeClr val="tx2"/>
                  </a:solidFill>
                </a:rPr>
                <a:t>키 이벤트와 함수 연결 </a:t>
              </a:r>
            </a:p>
          </p:txBody>
        </p:sp>
      </p:grp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D22D207B-E9AB-47D2-9391-63303BFE1EFF}"/>
              </a:ext>
            </a:extLst>
          </p:cNvPr>
          <p:cNvCxnSpPr>
            <a:cxnSpLocks/>
          </p:cNvCxnSpPr>
          <p:nvPr/>
        </p:nvCxnSpPr>
        <p:spPr>
          <a:xfrm flipH="1">
            <a:off x="5946670" y="709916"/>
            <a:ext cx="187342" cy="253231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DFB5C204-0BEA-4E1E-9B5F-43C8DEB88886}"/>
              </a:ext>
            </a:extLst>
          </p:cNvPr>
          <p:cNvSpPr txBox="1"/>
          <p:nvPr/>
        </p:nvSpPr>
        <p:spPr>
          <a:xfrm>
            <a:off x="5301558" y="3263518"/>
            <a:ext cx="15792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err="1">
                <a:solidFill>
                  <a:schemeClr val="tx2"/>
                </a:solidFill>
              </a:rPr>
              <a:t>PingPong</a:t>
            </a:r>
            <a:endParaRPr lang="en-US" altLang="ko-KR" sz="2400" dirty="0">
              <a:solidFill>
                <a:schemeClr val="tx2"/>
              </a:solidFill>
            </a:endParaRPr>
          </a:p>
          <a:p>
            <a:pPr algn="ctr"/>
            <a:r>
              <a:rPr lang="en-US" altLang="ko-KR" sz="2400" dirty="0">
                <a:solidFill>
                  <a:schemeClr val="tx2"/>
                </a:solidFill>
              </a:rPr>
              <a:t>Game</a:t>
            </a:r>
            <a:endParaRPr lang="ko-KR" altLang="en-US" sz="2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16795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직선 연결선 26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2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1188881" y="351819"/>
            <a:ext cx="1608133" cy="660429"/>
            <a:chOff x="1188881" y="351819"/>
            <a:chExt cx="1608133" cy="660429"/>
          </a:xfrm>
        </p:grpSpPr>
        <p:sp>
          <p:nvSpPr>
            <p:cNvPr id="31" name="TextBox 30"/>
            <p:cNvSpPr txBox="1"/>
            <p:nvPr/>
          </p:nvSpPr>
          <p:spPr>
            <a:xfrm>
              <a:off x="1188881" y="351819"/>
              <a:ext cx="160813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002 </a:t>
              </a:r>
              <a:r>
                <a:rPr lang="en-US" altLang="ko-KR" sz="1200" dirty="0" err="1"/>
                <a:t>PingPong</a:t>
              </a:r>
              <a:r>
                <a:rPr lang="en-US" altLang="ko-KR" sz="1200" dirty="0"/>
                <a:t> Game</a:t>
              </a:r>
              <a:endParaRPr lang="ko-KR" altLang="en-US" sz="12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188881" y="581361"/>
              <a:ext cx="18473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2200" dirty="0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1281246" y="604548"/>
            <a:ext cx="2472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Class Table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A3B0753-8D24-461D-8219-27F4700D43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9237" y="341821"/>
            <a:ext cx="5762625" cy="417195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31F1654-0C49-4B21-B5F8-7A69A00B970F}"/>
              </a:ext>
            </a:extLst>
          </p:cNvPr>
          <p:cNvSpPr txBox="1"/>
          <p:nvPr/>
        </p:nvSpPr>
        <p:spPr>
          <a:xfrm>
            <a:off x="749440" y="1160748"/>
            <a:ext cx="484146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00206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테이블 생성자 함수로 윈도우 창에 캔버스 </a:t>
            </a:r>
            <a:r>
              <a:rPr lang="ko-KR" altLang="en-US" dirty="0" smtClean="0">
                <a:solidFill>
                  <a:srgbClr val="00206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추가</a:t>
            </a:r>
            <a:endParaRPr lang="en-US" altLang="ko-KR" dirty="0">
              <a:solidFill>
                <a:srgbClr val="002060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r>
              <a:rPr lang="en-US" altLang="ko-KR" dirty="0" smtClean="0">
                <a:solidFill>
                  <a:srgbClr val="00206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</a:p>
          <a:p>
            <a:r>
              <a:rPr lang="ko-KR" altLang="en-US" dirty="0" smtClean="0">
                <a:solidFill>
                  <a:srgbClr val="00206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캔버스에 </a:t>
            </a:r>
            <a:r>
              <a:rPr lang="ko-KR" altLang="en-US" dirty="0" err="1">
                <a:solidFill>
                  <a:srgbClr val="00206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네트선</a:t>
            </a:r>
            <a:r>
              <a:rPr lang="ko-KR" altLang="en-US" dirty="0">
                <a:solidFill>
                  <a:srgbClr val="00206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dirty="0" smtClean="0">
                <a:solidFill>
                  <a:srgbClr val="00206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생성</a:t>
            </a:r>
            <a:endParaRPr lang="en-US" altLang="ko-KR" dirty="0" smtClean="0">
              <a:solidFill>
                <a:srgbClr val="002060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endParaRPr lang="en-US" altLang="ko-KR" dirty="0">
              <a:solidFill>
                <a:srgbClr val="002060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r>
              <a:rPr lang="ko-KR" altLang="en-US" dirty="0" err="1" smtClean="0">
                <a:solidFill>
                  <a:srgbClr val="00206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득점판</a:t>
            </a:r>
            <a:r>
              <a:rPr lang="ko-KR" altLang="en-US" dirty="0" smtClean="0">
                <a:solidFill>
                  <a:srgbClr val="00206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dirty="0">
                <a:solidFill>
                  <a:srgbClr val="00206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생성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637EBF7-5273-45C1-919C-635998EA3775}"/>
              </a:ext>
            </a:extLst>
          </p:cNvPr>
          <p:cNvSpPr txBox="1"/>
          <p:nvPr/>
        </p:nvSpPr>
        <p:spPr>
          <a:xfrm>
            <a:off x="707202" y="3047645"/>
            <a:ext cx="4610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처음 화면에 보일 공</a:t>
            </a:r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, </a:t>
            </a:r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배트 생성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7B1121B-055D-46F6-A82B-A3BB254FAE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828" y="4582468"/>
            <a:ext cx="8320346" cy="200240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4A1E13D-4FA4-4013-B95F-81C9443493B4}"/>
              </a:ext>
            </a:extLst>
          </p:cNvPr>
          <p:cNvSpPr txBox="1"/>
          <p:nvPr/>
        </p:nvSpPr>
        <p:spPr>
          <a:xfrm>
            <a:off x="707202" y="3556090"/>
            <a:ext cx="46100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공</a:t>
            </a:r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, </a:t>
            </a:r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배트가 테이블 위해서 움직이도록 함</a:t>
            </a:r>
            <a:endParaRPr lang="en-US" altLang="ko-KR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endParaRPr lang="en-US" altLang="ko-KR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화면을 벗어나면 득점판에 점수 갱신</a:t>
            </a:r>
            <a:endParaRPr lang="en-US" altLang="ko-KR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" name="아래쪽 화살표 1"/>
          <p:cNvSpPr/>
          <p:nvPr/>
        </p:nvSpPr>
        <p:spPr>
          <a:xfrm>
            <a:off x="1522684" y="1463933"/>
            <a:ext cx="253504" cy="287383"/>
          </a:xfrm>
          <a:prstGeom prst="downArrow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" name="아래쪽 화살표 14"/>
          <p:cNvSpPr/>
          <p:nvPr/>
        </p:nvSpPr>
        <p:spPr>
          <a:xfrm>
            <a:off x="1517487" y="2017915"/>
            <a:ext cx="253504" cy="287383"/>
          </a:xfrm>
          <a:prstGeom prst="downArrow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75250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직선 연결선 26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2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1188881" y="351819"/>
            <a:ext cx="1608133" cy="660429"/>
            <a:chOff x="1188881" y="351819"/>
            <a:chExt cx="1608133" cy="660429"/>
          </a:xfrm>
        </p:grpSpPr>
        <p:sp>
          <p:nvSpPr>
            <p:cNvPr id="31" name="TextBox 30"/>
            <p:cNvSpPr txBox="1"/>
            <p:nvPr/>
          </p:nvSpPr>
          <p:spPr>
            <a:xfrm>
              <a:off x="1188881" y="351819"/>
              <a:ext cx="160813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002 </a:t>
              </a:r>
              <a:r>
                <a:rPr lang="en-US" altLang="ko-KR" sz="1200" dirty="0" err="1"/>
                <a:t>PingPong</a:t>
              </a:r>
              <a:r>
                <a:rPr lang="en-US" altLang="ko-KR" sz="1200" dirty="0"/>
                <a:t> Game</a:t>
              </a:r>
              <a:endParaRPr lang="ko-KR" altLang="en-US" sz="12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188881" y="581361"/>
              <a:ext cx="18473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2200" dirty="0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1210138" y="628818"/>
            <a:ext cx="2472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Class Ball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F82C404E-803D-4865-A777-4B62DF7579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549" y="3210577"/>
            <a:ext cx="9115425" cy="349567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5122B5C-1D0F-463B-B8A9-C5C301FC77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6862" y="244548"/>
            <a:ext cx="5715000" cy="412432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951371E-A98B-4F04-8D3C-D2C4BF543951}"/>
              </a:ext>
            </a:extLst>
          </p:cNvPr>
          <p:cNvSpPr txBox="1"/>
          <p:nvPr/>
        </p:nvSpPr>
        <p:spPr>
          <a:xfrm>
            <a:off x="590843" y="1195754"/>
            <a:ext cx="52425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00206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공의 움직임</a:t>
            </a:r>
            <a:r>
              <a:rPr lang="en-US" altLang="ko-KR" dirty="0">
                <a:solidFill>
                  <a:srgbClr val="00206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:</a:t>
            </a:r>
          </a:p>
          <a:p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공이 현재 </a:t>
            </a:r>
            <a:r>
              <a:rPr lang="ko-KR" altLang="en-US" dirty="0" err="1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위치값에</a:t>
            </a:r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dirty="0" err="1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속도값을</a:t>
            </a:r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더해 </a:t>
            </a:r>
            <a:r>
              <a:rPr lang="ko-KR" altLang="en-US" dirty="0" err="1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움직도록함</a:t>
            </a:r>
            <a:endParaRPr lang="en-US" altLang="ko-KR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endParaRPr lang="en-US" altLang="ko-KR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공이 위</a:t>
            </a:r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, </a:t>
            </a:r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아래벽과 충돌했을 때 반대방향으로 공이 가도록 설정</a:t>
            </a:r>
            <a:endParaRPr lang="en-US" altLang="ko-KR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972587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직선 연결선 26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2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1188881" y="351819"/>
            <a:ext cx="1608133" cy="660429"/>
            <a:chOff x="1188881" y="351819"/>
            <a:chExt cx="1608133" cy="660429"/>
          </a:xfrm>
        </p:grpSpPr>
        <p:sp>
          <p:nvSpPr>
            <p:cNvPr id="31" name="TextBox 30"/>
            <p:cNvSpPr txBox="1"/>
            <p:nvPr/>
          </p:nvSpPr>
          <p:spPr>
            <a:xfrm>
              <a:off x="1188881" y="351819"/>
              <a:ext cx="160813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002 </a:t>
              </a:r>
              <a:r>
                <a:rPr lang="en-US" altLang="ko-KR" sz="1200" dirty="0" err="1"/>
                <a:t>PingPong</a:t>
              </a:r>
              <a:r>
                <a:rPr lang="en-US" altLang="ko-KR" sz="1200" dirty="0"/>
                <a:t> Game</a:t>
              </a:r>
              <a:endParaRPr lang="ko-KR" altLang="en-US" sz="12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188881" y="581361"/>
              <a:ext cx="18473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2200" dirty="0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1281246" y="604548"/>
            <a:ext cx="2472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Class Bat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5122B5C-1D0F-463B-B8A9-C5C301FC77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69" y="964548"/>
            <a:ext cx="5715000" cy="412432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1949C08-6F57-417B-AE02-60A7341DD67E}"/>
              </a:ext>
            </a:extLst>
          </p:cNvPr>
          <p:cNvSpPr txBox="1"/>
          <p:nvPr/>
        </p:nvSpPr>
        <p:spPr>
          <a:xfrm>
            <a:off x="490138" y="1343671"/>
            <a:ext cx="52671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배트가 위</a:t>
            </a:r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,</a:t>
            </a:r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아래</a:t>
            </a:r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,</a:t>
            </a:r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오른쪽</a:t>
            </a:r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,</a:t>
            </a:r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왼쪽으로 움직이도록 함</a:t>
            </a:r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-&gt; </a:t>
            </a:r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테이블의 </a:t>
            </a:r>
            <a:r>
              <a:rPr lang="en-US" altLang="ko-KR" dirty="0" err="1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move_item</a:t>
            </a:r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()</a:t>
            </a:r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호출에 테이블 위에서 배트가 움직이도록 함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DA48DFA-BB9E-4CDE-9858-99D53C80E6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45" y="2361037"/>
            <a:ext cx="6087379" cy="45350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350B7FF-8960-4400-8399-7CEF6B3626DC}"/>
              </a:ext>
            </a:extLst>
          </p:cNvPr>
          <p:cNvSpPr txBox="1"/>
          <p:nvPr/>
        </p:nvSpPr>
        <p:spPr>
          <a:xfrm>
            <a:off x="394400" y="3478824"/>
            <a:ext cx="4093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공</a:t>
            </a:r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, </a:t>
            </a:r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배트의 충돌을 감지 처리 </a:t>
            </a:r>
          </a:p>
        </p:txBody>
      </p:sp>
    </p:spTree>
    <p:extLst>
      <p:ext uri="{BB962C8B-B14F-4D97-AF65-F5344CB8AC3E}">
        <p14:creationId xmlns:p14="http://schemas.microsoft.com/office/powerpoint/2010/main" val="41744759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직선 연결선 26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2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1188881" y="351819"/>
            <a:ext cx="1608133" cy="660429"/>
            <a:chOff x="1188881" y="351819"/>
            <a:chExt cx="1608133" cy="660429"/>
          </a:xfrm>
        </p:grpSpPr>
        <p:sp>
          <p:nvSpPr>
            <p:cNvPr id="31" name="TextBox 30"/>
            <p:cNvSpPr txBox="1"/>
            <p:nvPr/>
          </p:nvSpPr>
          <p:spPr>
            <a:xfrm>
              <a:off x="1188881" y="351819"/>
              <a:ext cx="160813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002 </a:t>
              </a:r>
              <a:r>
                <a:rPr lang="en-US" altLang="ko-KR" sz="1200" dirty="0" err="1"/>
                <a:t>PingPong</a:t>
              </a:r>
              <a:r>
                <a:rPr lang="en-US" altLang="ko-KR" sz="1200" dirty="0"/>
                <a:t> Game</a:t>
              </a:r>
              <a:endParaRPr lang="ko-KR" altLang="en-US" sz="12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188881" y="581361"/>
              <a:ext cx="18473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2200" dirty="0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1281246" y="604548"/>
            <a:ext cx="2472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Main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D5B1962-AA1D-48AC-84B6-E981482765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4487" y="490318"/>
            <a:ext cx="5667375" cy="41338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872A21F-D9B8-4866-946D-B88BDCB28672}"/>
              </a:ext>
            </a:extLst>
          </p:cNvPr>
          <p:cNvSpPr txBox="1"/>
          <p:nvPr/>
        </p:nvSpPr>
        <p:spPr>
          <a:xfrm>
            <a:off x="749440" y="1343671"/>
            <a:ext cx="485549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전역변수 초기화</a:t>
            </a:r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(</a:t>
            </a:r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공의 속도</a:t>
            </a:r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,</a:t>
            </a:r>
            <a:r>
              <a:rPr lang="ko-KR" altLang="en-US" dirty="0" err="1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점수판</a:t>
            </a:r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)</a:t>
            </a:r>
          </a:p>
          <a:p>
            <a:endParaRPr lang="en-US" altLang="ko-KR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캔버스 생성</a:t>
            </a:r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-&gt; </a:t>
            </a:r>
          </a:p>
          <a:p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캔버스 위 가운데 선</a:t>
            </a:r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, </a:t>
            </a:r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공</a:t>
            </a:r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, </a:t>
            </a:r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배트 생성</a:t>
            </a:r>
            <a:endParaRPr lang="en-US" altLang="ko-KR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endParaRPr lang="en-US" altLang="ko-KR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게임진행</a:t>
            </a:r>
            <a:endParaRPr lang="en-US" altLang="ko-KR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공이 좌우 벽에 충돌했을 때 </a:t>
            </a:r>
            <a:endParaRPr lang="en-US" altLang="ko-KR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공을 멈추고 초기화</a:t>
            </a:r>
            <a:endParaRPr lang="en-US" altLang="ko-KR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배트 위치 초기화</a:t>
            </a:r>
            <a:endParaRPr lang="en-US" altLang="ko-KR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r>
              <a:rPr lang="ko-KR" altLang="en-US" dirty="0" err="1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득점판표시</a:t>
            </a:r>
            <a:endParaRPr lang="en-US" altLang="ko-KR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endParaRPr lang="en-US" altLang="ko-KR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r>
              <a:rPr lang="en-US" altLang="ko-KR" dirty="0" err="1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Talbe</a:t>
            </a:r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,</a:t>
            </a:r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Ball, Bat </a:t>
            </a:r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클래스로 인스턴스 생성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A5A4C67E-0933-4EA1-BE8D-04D95DCFB7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6307" y="5051901"/>
            <a:ext cx="8738995" cy="12856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F441CB7-B607-4666-A1CE-BC4376420CB1}"/>
              </a:ext>
            </a:extLst>
          </p:cNvPr>
          <p:cNvSpPr txBox="1"/>
          <p:nvPr/>
        </p:nvSpPr>
        <p:spPr>
          <a:xfrm>
            <a:off x="749440" y="5461205"/>
            <a:ext cx="3823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배경이미지</a:t>
            </a:r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추가</a:t>
            </a:r>
          </a:p>
        </p:txBody>
      </p:sp>
    </p:spTree>
    <p:extLst>
      <p:ext uri="{BB962C8B-B14F-4D97-AF65-F5344CB8AC3E}">
        <p14:creationId xmlns:p14="http://schemas.microsoft.com/office/powerpoint/2010/main" val="2077437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직선 연결선 26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2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1188881" y="351819"/>
            <a:ext cx="1651414" cy="660429"/>
            <a:chOff x="1188881" y="351819"/>
            <a:chExt cx="1651414" cy="660429"/>
          </a:xfrm>
        </p:grpSpPr>
        <p:sp>
          <p:nvSpPr>
            <p:cNvPr id="31" name="TextBox 30"/>
            <p:cNvSpPr txBox="1"/>
            <p:nvPr/>
          </p:nvSpPr>
          <p:spPr>
            <a:xfrm>
              <a:off x="1188881" y="351819"/>
              <a:ext cx="16514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002 </a:t>
              </a:r>
              <a:r>
                <a:rPr lang="en-US" altLang="ko-KR" sz="1200" dirty="0" err="1"/>
                <a:t>PingPong</a:t>
              </a:r>
              <a:r>
                <a:rPr lang="en-US" altLang="ko-KR" sz="1200" dirty="0"/>
                <a:t> Game</a:t>
              </a:r>
              <a:r>
                <a:rPr lang="ko-KR" altLang="en-US" sz="1200" dirty="0"/>
                <a:t> 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188881" y="581361"/>
              <a:ext cx="18473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2200" dirty="0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1281246" y="604548"/>
            <a:ext cx="2472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Main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7F58744-C76F-4BA3-B38F-C4E5158652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1469" y="1177847"/>
            <a:ext cx="5178853" cy="52241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52C192-1B94-4AD7-B533-7AC26EAFE6CD}"/>
              </a:ext>
            </a:extLst>
          </p:cNvPr>
          <p:cNvSpPr txBox="1"/>
          <p:nvPr/>
        </p:nvSpPr>
        <p:spPr>
          <a:xfrm>
            <a:off x="619789" y="1964267"/>
            <a:ext cx="48835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게임진행 함수 실행</a:t>
            </a:r>
            <a:endParaRPr lang="en-US" altLang="ko-KR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endParaRPr lang="en-US" altLang="ko-KR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키 이벤트와 함수를 연결시켜 배트를 제어함</a:t>
            </a:r>
          </a:p>
        </p:txBody>
      </p:sp>
    </p:spTree>
    <p:extLst>
      <p:ext uri="{BB962C8B-B14F-4D97-AF65-F5344CB8AC3E}">
        <p14:creationId xmlns:p14="http://schemas.microsoft.com/office/powerpoint/2010/main" val="11587534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96" b="859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7744029" y="1213875"/>
            <a:ext cx="546100" cy="546563"/>
            <a:chOff x="-1803400" y="1892300"/>
            <a:chExt cx="736600" cy="737225"/>
          </a:xfrm>
        </p:grpSpPr>
        <p:cxnSp>
          <p:nvCxnSpPr>
            <p:cNvPr id="9" name="직선 연결선 8"/>
            <p:cNvCxnSpPr/>
            <p:nvPr/>
          </p:nvCxnSpPr>
          <p:spPr>
            <a:xfrm flipH="1">
              <a:off x="-1803400" y="1892300"/>
              <a:ext cx="736600" cy="0"/>
            </a:xfrm>
            <a:prstGeom prst="line">
              <a:avLst/>
            </a:prstGeom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/>
            <p:nvPr/>
          </p:nvCxnSpPr>
          <p:spPr>
            <a:xfrm rot="5400000" flipH="1">
              <a:off x="-2171700" y="2261225"/>
              <a:ext cx="736600" cy="0"/>
            </a:xfrm>
            <a:prstGeom prst="line">
              <a:avLst/>
            </a:prstGeom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그룹 22"/>
          <p:cNvGrpSpPr/>
          <p:nvPr/>
        </p:nvGrpSpPr>
        <p:grpSpPr>
          <a:xfrm rot="10800000">
            <a:off x="10946139" y="4152437"/>
            <a:ext cx="546100" cy="546563"/>
            <a:chOff x="-1803400" y="1892300"/>
            <a:chExt cx="736600" cy="737225"/>
          </a:xfrm>
        </p:grpSpPr>
        <p:cxnSp>
          <p:nvCxnSpPr>
            <p:cNvPr id="24" name="직선 연결선 23"/>
            <p:cNvCxnSpPr/>
            <p:nvPr/>
          </p:nvCxnSpPr>
          <p:spPr>
            <a:xfrm flipH="1">
              <a:off x="-1803400" y="1892300"/>
              <a:ext cx="736600" cy="0"/>
            </a:xfrm>
            <a:prstGeom prst="line">
              <a:avLst/>
            </a:prstGeom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/>
            <p:cNvCxnSpPr/>
            <p:nvPr/>
          </p:nvCxnSpPr>
          <p:spPr>
            <a:xfrm rot="5400000" flipH="1">
              <a:off x="-2171700" y="2261225"/>
              <a:ext cx="736600" cy="0"/>
            </a:xfrm>
            <a:prstGeom prst="line">
              <a:avLst/>
            </a:prstGeom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Box 26"/>
          <p:cNvSpPr txBox="1"/>
          <p:nvPr/>
        </p:nvSpPr>
        <p:spPr>
          <a:xfrm>
            <a:off x="7853691" y="1487157"/>
            <a:ext cx="353377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</a:t>
            </a:r>
            <a:r>
              <a:rPr lang="ko-KR" altLang="en-US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클래스를 </a:t>
            </a:r>
            <a:r>
              <a:rPr lang="ko-KR" altLang="en-US" sz="1600" dirty="0" smtClean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분할하고 다른 클래스를 </a:t>
            </a:r>
            <a:r>
              <a:rPr lang="en-US" altLang="ko-KR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Main </a:t>
            </a:r>
            <a:r>
              <a:rPr lang="ko-KR" altLang="en-US" sz="1600" dirty="0" smtClean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에서 </a:t>
            </a:r>
            <a:r>
              <a:rPr lang="ko-KR" altLang="en-US" sz="1600" dirty="0" err="1" smtClean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임포트하고</a:t>
            </a:r>
            <a:r>
              <a:rPr lang="ko-KR" altLang="en-US" sz="1600" dirty="0" smtClean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실행시켜 가독성을 올리고 수정이 용이하게 할 수 있다는 것을 배웠다</a:t>
            </a:r>
            <a:r>
              <a:rPr lang="en-US" altLang="ko-KR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.</a:t>
            </a:r>
            <a:br>
              <a:rPr lang="en-US" altLang="ko-KR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</a:br>
            <a:r>
              <a:rPr lang="en-US" altLang="ko-KR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</a:p>
          <a:p>
            <a:pPr algn="just"/>
            <a:r>
              <a:rPr lang="en-US" altLang="ko-KR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</a:t>
            </a:r>
            <a:r>
              <a:rPr lang="ko-KR" altLang="en-US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생성자 함수를 이용해 인스턴스를 만드는 것을 이해하는 것에 도움이 되었다</a:t>
            </a:r>
            <a:r>
              <a:rPr lang="en-US" altLang="ko-KR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. </a:t>
            </a:r>
          </a:p>
          <a:p>
            <a:pPr algn="just"/>
            <a:endParaRPr lang="en-US" altLang="ko-KR" sz="1600" dirty="0">
              <a:solidFill>
                <a:schemeClr val="tx2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just"/>
            <a:r>
              <a:rPr lang="en-US" altLang="ko-KR" sz="1600" dirty="0" smtClean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</a:t>
            </a:r>
            <a:r>
              <a:rPr lang="ko-KR" altLang="en-US" sz="1600" dirty="0" smtClean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배트</a:t>
            </a:r>
            <a:r>
              <a:rPr lang="en-US" altLang="ko-KR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,</a:t>
            </a:r>
            <a:r>
              <a:rPr lang="ko-KR" altLang="en-US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공</a:t>
            </a:r>
            <a:r>
              <a:rPr lang="en-US" altLang="ko-KR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,</a:t>
            </a:r>
            <a:r>
              <a:rPr lang="ko-KR" altLang="en-US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테이블</a:t>
            </a:r>
            <a:r>
              <a:rPr lang="en-US" altLang="ko-KR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, </a:t>
            </a:r>
            <a:r>
              <a:rPr lang="ko-KR" altLang="en-US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게임 진행 함수 등 함수를 </a:t>
            </a:r>
            <a:r>
              <a:rPr lang="ko-KR" altLang="en-US" sz="1600" dirty="0" err="1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연관지어</a:t>
            </a:r>
            <a:r>
              <a:rPr lang="ko-KR" altLang="en-US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생각하고 </a:t>
            </a:r>
            <a:r>
              <a:rPr lang="ko-KR" altLang="en-US" sz="1600" dirty="0" err="1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로직을</a:t>
            </a:r>
            <a:r>
              <a:rPr lang="ko-KR" altLang="en-US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1600" dirty="0" smtClean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이해하고 만들어야 </a:t>
            </a:r>
            <a:r>
              <a:rPr lang="ko-KR" altLang="en-US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하는 것이 어려웠다</a:t>
            </a:r>
            <a:r>
              <a:rPr lang="en-US" altLang="ko-KR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. 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696144" y="2361274"/>
            <a:ext cx="1816100" cy="1791163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1604194" y="3022600"/>
            <a:ext cx="406072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b="1" dirty="0">
                <a:solidFill>
                  <a:schemeClr val="bg1"/>
                </a:solidFill>
              </a:rPr>
              <a:t>O</a:t>
            </a:r>
            <a:r>
              <a:rPr lang="en-US" altLang="ko-KR" sz="8000" b="1" dirty="0">
                <a:solidFill>
                  <a:schemeClr val="accent2"/>
                </a:solidFill>
              </a:rPr>
              <a:t>pinion</a:t>
            </a:r>
            <a:endParaRPr lang="ko-KR" altLang="en-US" sz="80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80047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89352" y="2285885"/>
            <a:ext cx="172354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b="1" dirty="0">
                <a:solidFill>
                  <a:schemeClr val="tx2"/>
                </a:solidFill>
              </a:rPr>
              <a:t>003</a:t>
            </a:r>
            <a:endParaRPr lang="ko-KR" altLang="en-US" sz="7200" b="1" dirty="0">
              <a:solidFill>
                <a:schemeClr val="tx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3434" y="3549402"/>
            <a:ext cx="34804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150" dirty="0">
                <a:solidFill>
                  <a:schemeClr val="tx2"/>
                </a:solidFill>
                <a:latin typeface="+mn-ea"/>
              </a:rPr>
              <a:t>My Personal Game</a:t>
            </a:r>
            <a:endParaRPr lang="ko-KR" altLang="en-US" sz="3200" spc="-1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489352" y="3392488"/>
            <a:ext cx="6974704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이등변 삼각형 10"/>
          <p:cNvSpPr/>
          <p:nvPr/>
        </p:nvSpPr>
        <p:spPr>
          <a:xfrm>
            <a:off x="6688067" y="919927"/>
            <a:ext cx="3334365" cy="4594205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이등변 삼각형 11"/>
          <p:cNvSpPr/>
          <p:nvPr/>
        </p:nvSpPr>
        <p:spPr>
          <a:xfrm>
            <a:off x="8552835" y="919927"/>
            <a:ext cx="3334365" cy="4594205"/>
          </a:xfrm>
          <a:prstGeom prst="triangle">
            <a:avLst/>
          </a:prstGeom>
          <a:solidFill>
            <a:schemeClr val="accent4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6032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Box 36"/>
          <p:cNvSpPr txBox="1"/>
          <p:nvPr/>
        </p:nvSpPr>
        <p:spPr>
          <a:xfrm>
            <a:off x="1202600" y="2036242"/>
            <a:ext cx="3413702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n-US" altLang="ko-KR" sz="1600" dirty="0">
              <a:solidFill>
                <a:schemeClr val="tx2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marL="285750" indent="-285750" algn="just">
              <a:buFontTx/>
              <a:buChar char="-"/>
            </a:pPr>
            <a:r>
              <a:rPr lang="ko-KR" altLang="en-US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앞에서 배운 클래스</a:t>
            </a:r>
            <a:r>
              <a:rPr lang="en-US" altLang="ko-KR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,  </a:t>
            </a:r>
            <a:r>
              <a:rPr lang="ko-KR" altLang="en-US" sz="1600" dirty="0" err="1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생성자</a:t>
            </a:r>
            <a:r>
              <a:rPr lang="en-US" altLang="ko-KR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, </a:t>
            </a:r>
            <a:r>
              <a:rPr lang="ko-KR" altLang="en-US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함수의 이용</a:t>
            </a:r>
            <a:r>
              <a:rPr lang="en-US" altLang="ko-KR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, </a:t>
            </a:r>
            <a:r>
              <a:rPr lang="ko-KR" altLang="en-US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객체</a:t>
            </a:r>
            <a:r>
              <a:rPr lang="en-US" altLang="ko-KR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, </a:t>
            </a:r>
            <a:r>
              <a:rPr lang="ko-KR" altLang="en-US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배열을 응용해 게임에 </a:t>
            </a:r>
            <a:r>
              <a:rPr lang="ko-KR" altLang="en-US" sz="1600" dirty="0" err="1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적용시켜보기</a:t>
            </a:r>
            <a:r>
              <a:rPr lang="ko-KR" altLang="en-US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endParaRPr lang="en-US" altLang="ko-KR" sz="1200" dirty="0">
              <a:solidFill>
                <a:schemeClr val="tx2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just"/>
            <a:endParaRPr lang="ko-KR" altLang="en-US" sz="1200" dirty="0">
              <a:solidFill>
                <a:schemeClr val="tx2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209446" y="1440345"/>
            <a:ext cx="14157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tx2">
                    <a:lumMod val="75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기획의도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6161674" y="2039673"/>
            <a:ext cx="341370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</a:t>
            </a:r>
            <a:r>
              <a:rPr lang="ko-KR" altLang="en-US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앞에서 만든 핑퐁게임을 응용해 나만의 게임을 만들자</a:t>
            </a:r>
            <a:endParaRPr lang="en-US" altLang="ko-KR" sz="1600" dirty="0">
              <a:solidFill>
                <a:schemeClr val="tx2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just"/>
            <a:endParaRPr lang="en-US" altLang="ko-KR" sz="1600" dirty="0">
              <a:solidFill>
                <a:schemeClr val="tx2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just"/>
            <a:r>
              <a:rPr lang="en-US" altLang="ko-KR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</a:t>
            </a:r>
            <a:r>
              <a:rPr lang="ko-KR" altLang="en-US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크리스마스 시즌을 맞아 미니게임을 통해 크리스마스 메시지를 전달하고자 함 </a:t>
            </a:r>
            <a:endParaRPr lang="en-US" altLang="ko-KR" sz="1600" dirty="0">
              <a:solidFill>
                <a:schemeClr val="tx2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6818266" y="1443776"/>
            <a:ext cx="21162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tx2">
                    <a:lumMod val="75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프로젝트 개요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3341814" y="4833368"/>
            <a:ext cx="341370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Python </a:t>
            </a:r>
          </a:p>
          <a:p>
            <a:pPr algn="just"/>
            <a:endParaRPr lang="ko-KR" altLang="en-US" sz="900" dirty="0">
              <a:solidFill>
                <a:schemeClr val="tx2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4348661" y="4237471"/>
            <a:ext cx="14157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tx2">
                    <a:lumMod val="75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개발환경</a:t>
            </a:r>
          </a:p>
        </p:txBody>
      </p:sp>
      <p:cxnSp>
        <p:nvCxnSpPr>
          <p:cNvPr id="17" name="직선 연결선 16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3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1188881" y="351819"/>
            <a:ext cx="1955985" cy="660429"/>
            <a:chOff x="1188881" y="351819"/>
            <a:chExt cx="1955985" cy="660429"/>
          </a:xfrm>
        </p:grpSpPr>
        <p:sp>
          <p:nvSpPr>
            <p:cNvPr id="21" name="TextBox 20"/>
            <p:cNvSpPr txBox="1"/>
            <p:nvPr/>
          </p:nvSpPr>
          <p:spPr>
            <a:xfrm>
              <a:off x="1188881" y="351819"/>
              <a:ext cx="18405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003 My</a:t>
              </a:r>
              <a:r>
                <a:rPr lang="ko-KR" altLang="en-US" sz="1200" dirty="0"/>
                <a:t> </a:t>
              </a:r>
              <a:r>
                <a:rPr lang="en-US" altLang="ko-KR" sz="1200" dirty="0"/>
                <a:t>Personal</a:t>
              </a:r>
              <a:r>
                <a:rPr lang="ko-KR" altLang="en-US" sz="1200" dirty="0"/>
                <a:t> </a:t>
              </a:r>
              <a:r>
                <a:rPr lang="en-US" altLang="ko-KR" sz="1200" dirty="0"/>
                <a:t>Game</a:t>
              </a:r>
              <a:r>
                <a:rPr lang="ko-KR" altLang="en-US" sz="1200" dirty="0"/>
                <a:t> 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188881" y="581361"/>
              <a:ext cx="1955985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프로젝트</a:t>
              </a:r>
              <a:r>
                <a:rPr lang="ko-KR" altLang="en-US" sz="2200" dirty="0"/>
                <a:t> </a:t>
              </a:r>
              <a:r>
                <a:rPr lang="ko-KR" altLang="en-US" sz="2200" dirty="0"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개요</a:t>
              </a: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7152755" y="4833368"/>
            <a:ext cx="341370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게임 </a:t>
            </a:r>
            <a:r>
              <a:rPr lang="en-US" altLang="ko-KR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UI </a:t>
            </a:r>
            <a:r>
              <a:rPr lang="ko-KR" altLang="en-US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설정</a:t>
            </a:r>
            <a:r>
              <a:rPr lang="en-US" altLang="ko-KR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/>
            </a:r>
            <a:br>
              <a:rPr lang="en-US" altLang="ko-KR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</a:br>
            <a:endParaRPr lang="en-US" altLang="ko-KR" sz="1600" dirty="0">
              <a:solidFill>
                <a:schemeClr val="tx2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배경</a:t>
            </a:r>
            <a:r>
              <a:rPr lang="en-US" altLang="ko-KR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, </a:t>
            </a:r>
            <a:r>
              <a:rPr lang="ko-KR" altLang="en-US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볼의 디자인 구상</a:t>
            </a:r>
            <a:r>
              <a:rPr lang="en-US" altLang="ko-KR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/>
            </a:r>
            <a:br>
              <a:rPr lang="en-US" altLang="ko-KR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</a:br>
            <a:endParaRPr lang="en-US" altLang="ko-KR" sz="1600" dirty="0">
              <a:solidFill>
                <a:schemeClr val="tx2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marL="285750" indent="-285750" algn="just">
              <a:buFontTx/>
              <a:buChar char="-"/>
            </a:pPr>
            <a:r>
              <a:rPr lang="ko-KR" altLang="en-US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핑퐁게임을 토대로 게임의 완성도를 높이고자 함 </a:t>
            </a:r>
            <a:endParaRPr lang="en-US" altLang="ko-KR" sz="1600" dirty="0">
              <a:solidFill>
                <a:schemeClr val="tx2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marL="285750" indent="-285750" algn="just">
              <a:buFontTx/>
              <a:buChar char="-"/>
            </a:pPr>
            <a:endParaRPr lang="en-US" altLang="ko-KR" sz="1600" dirty="0">
              <a:solidFill>
                <a:schemeClr val="tx2"/>
              </a:solidFill>
            </a:endParaRPr>
          </a:p>
          <a:p>
            <a:pPr marL="285750" indent="-285750" algn="just">
              <a:buFontTx/>
              <a:buChar char="-"/>
            </a:pPr>
            <a:endParaRPr lang="en-US" altLang="ko-KR" sz="1600" dirty="0">
              <a:solidFill>
                <a:schemeClr val="tx2"/>
              </a:solidFill>
            </a:endParaRPr>
          </a:p>
          <a:p>
            <a:pPr marL="285750" indent="-285750" algn="just">
              <a:buFontTx/>
              <a:buChar char="-"/>
            </a:pPr>
            <a:endParaRPr lang="en-US" altLang="ko-KR" sz="1600" dirty="0">
              <a:solidFill>
                <a:schemeClr val="tx2"/>
              </a:solidFill>
            </a:endParaRPr>
          </a:p>
          <a:p>
            <a:pPr marL="285750" indent="-285750" algn="just">
              <a:buFontTx/>
              <a:buChar char="-"/>
            </a:pPr>
            <a:endParaRPr lang="ko-KR" altLang="en-US" sz="1600" dirty="0">
              <a:solidFill>
                <a:schemeClr val="tx2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467379" y="4237471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tx2">
                    <a:lumMod val="75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역할</a:t>
            </a:r>
          </a:p>
        </p:txBody>
      </p:sp>
    </p:spTree>
    <p:extLst>
      <p:ext uri="{BB962C8B-B14F-4D97-AF65-F5344CB8AC3E}">
        <p14:creationId xmlns:p14="http://schemas.microsoft.com/office/powerpoint/2010/main" val="37858297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sp>
        <p:nvSpPr>
          <p:cNvPr id="23" name="다이아몬드 22"/>
          <p:cNvSpPr/>
          <p:nvPr/>
        </p:nvSpPr>
        <p:spPr>
          <a:xfrm>
            <a:off x="474158" y="2632445"/>
            <a:ext cx="2131104" cy="2254866"/>
          </a:xfrm>
          <a:prstGeom prst="diamond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" name="다이아몬드 23"/>
          <p:cNvSpPr/>
          <p:nvPr/>
        </p:nvSpPr>
        <p:spPr>
          <a:xfrm>
            <a:off x="4979613" y="2637099"/>
            <a:ext cx="2131104" cy="2254866"/>
          </a:xfrm>
          <a:prstGeom prst="diamond">
            <a:avLst/>
          </a:prstGeom>
          <a:solidFill>
            <a:schemeClr val="accent2">
              <a:alpha val="3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6" name="다이아몬드 25"/>
          <p:cNvSpPr/>
          <p:nvPr/>
        </p:nvSpPr>
        <p:spPr>
          <a:xfrm>
            <a:off x="2701020" y="2622813"/>
            <a:ext cx="2131104" cy="2254866"/>
          </a:xfrm>
          <a:prstGeom prst="diamond">
            <a:avLst/>
          </a:prstGeom>
          <a:solidFill>
            <a:schemeClr val="bg1">
              <a:alpha val="7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" name="다이아몬드 16"/>
          <p:cNvSpPr/>
          <p:nvPr/>
        </p:nvSpPr>
        <p:spPr>
          <a:xfrm>
            <a:off x="7258206" y="2632445"/>
            <a:ext cx="2131104" cy="2254866"/>
          </a:xfrm>
          <a:prstGeom prst="diamond">
            <a:avLst/>
          </a:prstGeom>
          <a:solidFill>
            <a:schemeClr val="accent6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5336400" y="3272770"/>
            <a:ext cx="14175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tx2"/>
                </a:solidFill>
              </a:rPr>
              <a:t>My Personal</a:t>
            </a:r>
            <a:br>
              <a:rPr lang="en-US" altLang="ko-KR" sz="2000" b="1" dirty="0">
                <a:solidFill>
                  <a:schemeClr val="tx2"/>
                </a:solidFill>
              </a:rPr>
            </a:br>
            <a:r>
              <a:rPr lang="en-US" altLang="ko-KR" sz="2000" b="1" dirty="0" smtClean="0">
                <a:solidFill>
                  <a:schemeClr val="tx2"/>
                </a:solidFill>
              </a:rPr>
              <a:t>Game</a:t>
            </a:r>
            <a:endParaRPr lang="ko-KR" altLang="en-US" sz="2000" b="1" dirty="0">
              <a:solidFill>
                <a:schemeClr val="tx2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674660" y="3277748"/>
            <a:ext cx="12981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Analysis of</a:t>
            </a:r>
            <a:br>
              <a:rPr lang="en-US" altLang="ko-KR" sz="2000" b="1" dirty="0">
                <a:solidFill>
                  <a:schemeClr val="bg1"/>
                </a:solidFill>
              </a:rPr>
            </a:br>
            <a:r>
              <a:rPr lang="en-US" altLang="ko-KR" sz="2000" b="1" dirty="0">
                <a:solidFill>
                  <a:schemeClr val="bg1"/>
                </a:solidFill>
              </a:rPr>
              <a:t>Big Data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79641" y="3396303"/>
            <a:ext cx="17634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Mini Photoshop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046445" y="3412373"/>
            <a:ext cx="14402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err="1">
                <a:solidFill>
                  <a:schemeClr val="tx2"/>
                </a:solidFill>
              </a:rPr>
              <a:t>PingPong</a:t>
            </a:r>
            <a:r>
              <a:rPr lang="en-US" altLang="ko-KR" sz="2000" b="1" dirty="0">
                <a:solidFill>
                  <a:schemeClr val="tx2"/>
                </a:solidFill>
              </a:rPr>
              <a:t/>
            </a:r>
            <a:br>
              <a:rPr lang="en-US" altLang="ko-KR" sz="2000" b="1" dirty="0">
                <a:solidFill>
                  <a:schemeClr val="tx2"/>
                </a:solidFill>
              </a:rPr>
            </a:br>
            <a:r>
              <a:rPr lang="en-US" altLang="ko-KR" sz="2000" b="1" dirty="0">
                <a:solidFill>
                  <a:schemeClr val="tx2"/>
                </a:solidFill>
              </a:rPr>
              <a:t>Game</a:t>
            </a:r>
            <a:endParaRPr lang="ko-KR" altLang="en-US" sz="2000" b="1" dirty="0">
              <a:solidFill>
                <a:schemeClr val="tx2"/>
              </a:solidFill>
            </a:endParaRPr>
          </a:p>
        </p:txBody>
      </p:sp>
      <p:cxnSp>
        <p:nvCxnSpPr>
          <p:cNvPr id="27" name="직선 연결선 26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30" name="그룹 29"/>
          <p:cNvGrpSpPr/>
          <p:nvPr/>
        </p:nvGrpSpPr>
        <p:grpSpPr>
          <a:xfrm>
            <a:off x="1188881" y="351819"/>
            <a:ext cx="1204176" cy="612729"/>
            <a:chOff x="1188881" y="351819"/>
            <a:chExt cx="1204176" cy="612729"/>
          </a:xfrm>
        </p:grpSpPr>
        <p:sp>
          <p:nvSpPr>
            <p:cNvPr id="31" name="TextBox 30"/>
            <p:cNvSpPr txBox="1"/>
            <p:nvPr/>
          </p:nvSpPr>
          <p:spPr>
            <a:xfrm>
              <a:off x="1188881" y="351819"/>
              <a:ext cx="1847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12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188881" y="533661"/>
              <a:ext cx="1204176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dirty="0"/>
                <a:t>Projects</a:t>
              </a:r>
              <a:endParaRPr lang="ko-KR" altLang="en-US" sz="2200" dirty="0"/>
            </a:p>
          </p:txBody>
        </p:sp>
      </p:grpSp>
      <p:sp>
        <p:nvSpPr>
          <p:cNvPr id="18" name="다이아몬드 17"/>
          <p:cNvSpPr/>
          <p:nvPr/>
        </p:nvSpPr>
        <p:spPr>
          <a:xfrm>
            <a:off x="9536846" y="2632445"/>
            <a:ext cx="2131104" cy="2254866"/>
          </a:xfrm>
          <a:prstGeom prst="diamond">
            <a:avLst/>
          </a:prstGeom>
          <a:solidFill>
            <a:schemeClr val="accent2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10000596" y="3396303"/>
            <a:ext cx="12981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>
                <a:solidFill>
                  <a:schemeClr val="bg1"/>
                </a:solidFill>
              </a:rPr>
              <a:t>Web</a:t>
            </a:r>
            <a:br>
              <a:rPr lang="en-US" altLang="ko-KR" sz="2000" b="1" dirty="0" smtClean="0">
                <a:solidFill>
                  <a:schemeClr val="bg1"/>
                </a:solidFill>
              </a:rPr>
            </a:br>
            <a:r>
              <a:rPr lang="en-US" altLang="ko-KR" sz="2000" b="1" dirty="0" smtClean="0">
                <a:solidFill>
                  <a:schemeClr val="bg1"/>
                </a:solidFill>
              </a:rPr>
              <a:t>Crawling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93695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3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1188881" y="351819"/>
            <a:ext cx="1840568" cy="660429"/>
            <a:chOff x="1188881" y="351819"/>
            <a:chExt cx="1840568" cy="660429"/>
          </a:xfrm>
        </p:grpSpPr>
        <p:sp>
          <p:nvSpPr>
            <p:cNvPr id="10" name="TextBox 9"/>
            <p:cNvSpPr txBox="1"/>
            <p:nvPr/>
          </p:nvSpPr>
          <p:spPr>
            <a:xfrm>
              <a:off x="1188881" y="351819"/>
              <a:ext cx="18405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003 My</a:t>
              </a:r>
              <a:r>
                <a:rPr lang="ko-KR" altLang="en-US" sz="1200" dirty="0"/>
                <a:t> </a:t>
              </a:r>
              <a:r>
                <a:rPr lang="en-US" altLang="ko-KR" sz="1200" dirty="0"/>
                <a:t>Personal</a:t>
              </a:r>
              <a:r>
                <a:rPr lang="ko-KR" altLang="en-US" sz="1200" dirty="0"/>
                <a:t> </a:t>
              </a:r>
              <a:r>
                <a:rPr lang="en-US" altLang="ko-KR" sz="1200" dirty="0"/>
                <a:t>Game</a:t>
              </a:r>
              <a:r>
                <a:rPr lang="ko-KR" altLang="en-US" sz="1200" dirty="0"/>
                <a:t> 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188881" y="581361"/>
              <a:ext cx="1391728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전체 설계</a:t>
              </a:r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3671099" y="1966751"/>
            <a:ext cx="4840178" cy="4324351"/>
            <a:chOff x="3222624" y="1597024"/>
            <a:chExt cx="4840178" cy="4324351"/>
          </a:xfrm>
        </p:grpSpPr>
        <p:sp>
          <p:nvSpPr>
            <p:cNvPr id="2" name="타원 1"/>
            <p:cNvSpPr/>
            <p:nvPr/>
          </p:nvSpPr>
          <p:spPr>
            <a:xfrm>
              <a:off x="3222624" y="1597024"/>
              <a:ext cx="2809875" cy="2809875"/>
            </a:xfrm>
            <a:prstGeom prst="ellipse">
              <a:avLst/>
            </a:prstGeom>
            <a:pattFill prst="dkUpDiag">
              <a:fgClr>
                <a:schemeClr val="accent1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타원 5"/>
            <p:cNvSpPr/>
            <p:nvPr/>
          </p:nvSpPr>
          <p:spPr>
            <a:xfrm>
              <a:off x="5252927" y="1597025"/>
              <a:ext cx="2809875" cy="2809875"/>
            </a:xfrm>
            <a:prstGeom prst="ellipse">
              <a:avLst/>
            </a:prstGeom>
            <a:solidFill>
              <a:schemeClr val="accent4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타원 11"/>
            <p:cNvSpPr/>
            <p:nvPr/>
          </p:nvSpPr>
          <p:spPr>
            <a:xfrm>
              <a:off x="4314660" y="3111500"/>
              <a:ext cx="2809875" cy="2809875"/>
            </a:xfrm>
            <a:prstGeom prst="ellipse">
              <a:avLst/>
            </a:prstGeom>
            <a:solidFill>
              <a:schemeClr val="accent3">
                <a:lumMod val="7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8896085" y="3023885"/>
            <a:ext cx="2362992" cy="1878365"/>
            <a:chOff x="88257" y="3738357"/>
            <a:chExt cx="2362992" cy="1878365"/>
          </a:xfrm>
        </p:grpSpPr>
        <p:sp>
          <p:nvSpPr>
            <p:cNvPr id="14" name="TextBox 13"/>
            <p:cNvSpPr txBox="1"/>
            <p:nvPr/>
          </p:nvSpPr>
          <p:spPr>
            <a:xfrm>
              <a:off x="102324" y="3738357"/>
              <a:ext cx="152157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solidFill>
                    <a:schemeClr val="tx2"/>
                  </a:solidFill>
                </a:rPr>
                <a:t>Class ball</a:t>
              </a:r>
              <a:endParaRPr lang="ko-KR" altLang="en-US" sz="2400" dirty="0">
                <a:solidFill>
                  <a:schemeClr val="tx2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8257" y="4231727"/>
              <a:ext cx="2362992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200" dirty="0">
                  <a:solidFill>
                    <a:schemeClr val="tx2"/>
                  </a:solidFill>
                </a:rPr>
                <a:t>생성자 함수</a:t>
              </a:r>
              <a:endParaRPr lang="en-US" altLang="ko-KR" sz="1200" dirty="0">
                <a:solidFill>
                  <a:schemeClr val="tx2"/>
                </a:solidFill>
              </a:endParaRPr>
            </a:p>
            <a:p>
              <a:pPr algn="just"/>
              <a:endParaRPr lang="en-US" altLang="ko-KR" sz="1200" dirty="0">
                <a:solidFill>
                  <a:schemeClr val="tx2"/>
                </a:solidFill>
              </a:endParaRPr>
            </a:p>
            <a:p>
              <a:pPr algn="just"/>
              <a:r>
                <a:rPr lang="en-US" altLang="ko-KR" sz="1200" dirty="0">
                  <a:solidFill>
                    <a:schemeClr val="tx2"/>
                  </a:solidFill>
                </a:rPr>
                <a:t>-</a:t>
              </a:r>
              <a:r>
                <a:rPr lang="ko-KR" altLang="en-US" sz="1200" dirty="0">
                  <a:solidFill>
                    <a:schemeClr val="tx2"/>
                  </a:solidFill>
                </a:rPr>
                <a:t>공의 초기위치</a:t>
              </a:r>
              <a:endParaRPr lang="en-US" altLang="ko-KR" sz="1200" dirty="0">
                <a:solidFill>
                  <a:schemeClr val="tx2"/>
                </a:solidFill>
              </a:endParaRPr>
            </a:p>
            <a:p>
              <a:pPr algn="just"/>
              <a:r>
                <a:rPr lang="en-US" altLang="ko-KR" sz="1200" dirty="0">
                  <a:solidFill>
                    <a:schemeClr val="tx2"/>
                  </a:solidFill>
                </a:rPr>
                <a:t>-</a:t>
              </a:r>
              <a:r>
                <a:rPr lang="ko-KR" altLang="en-US" sz="1200" dirty="0">
                  <a:solidFill>
                    <a:schemeClr val="tx2"/>
                  </a:solidFill>
                </a:rPr>
                <a:t>공 시작 방향이 랜덤으로 지정</a:t>
              </a:r>
              <a:endParaRPr lang="en-US" altLang="ko-KR" sz="1200" dirty="0">
                <a:solidFill>
                  <a:schemeClr val="tx2"/>
                </a:solidFill>
              </a:endParaRPr>
            </a:p>
            <a:p>
              <a:pPr algn="just"/>
              <a:r>
                <a:rPr lang="en-US" altLang="ko-KR" sz="1200" dirty="0">
                  <a:solidFill>
                    <a:schemeClr val="tx2"/>
                  </a:solidFill>
                </a:rPr>
                <a:t>-</a:t>
              </a:r>
              <a:r>
                <a:rPr lang="ko-KR" altLang="en-US" sz="1200" dirty="0">
                  <a:solidFill>
                    <a:schemeClr val="tx2"/>
                  </a:solidFill>
                </a:rPr>
                <a:t>공 움직임</a:t>
              </a:r>
              <a:endParaRPr lang="en-US" altLang="ko-KR" sz="1200" dirty="0">
                <a:solidFill>
                  <a:schemeClr val="tx2"/>
                </a:solidFill>
              </a:endParaRPr>
            </a:p>
            <a:p>
              <a:pPr algn="just"/>
              <a:r>
                <a:rPr lang="en-US" altLang="ko-KR" sz="1200" dirty="0">
                  <a:solidFill>
                    <a:schemeClr val="tx2"/>
                  </a:solidFill>
                </a:rPr>
                <a:t>-</a:t>
              </a:r>
              <a:r>
                <a:rPr lang="ko-KR" altLang="en-US" sz="1200" dirty="0">
                  <a:solidFill>
                    <a:schemeClr val="tx2"/>
                  </a:solidFill>
                </a:rPr>
                <a:t>공 움직임 종료 함수 </a:t>
              </a:r>
              <a:endParaRPr lang="en-US" altLang="ko-KR" sz="1200" dirty="0">
                <a:solidFill>
                  <a:schemeClr val="tx2"/>
                </a:solidFill>
              </a:endParaRPr>
            </a:p>
            <a:p>
              <a:pPr algn="just"/>
              <a:endParaRPr lang="ko-KR" altLang="en-US" sz="1200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749440" y="2401286"/>
            <a:ext cx="2599007" cy="2082802"/>
            <a:chOff x="93908" y="3859177"/>
            <a:chExt cx="1948404" cy="842736"/>
          </a:xfrm>
        </p:grpSpPr>
        <p:sp>
          <p:nvSpPr>
            <p:cNvPr id="22" name="TextBox 21"/>
            <p:cNvSpPr txBox="1"/>
            <p:nvPr/>
          </p:nvSpPr>
          <p:spPr>
            <a:xfrm>
              <a:off x="93908" y="3859177"/>
              <a:ext cx="157831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>
                  <a:solidFill>
                    <a:schemeClr val="tx2"/>
                  </a:solidFill>
                </a:rPr>
                <a:t>Class Table </a:t>
              </a:r>
              <a:endParaRPr lang="ko-KR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93908" y="4066803"/>
              <a:ext cx="1948404" cy="635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200" dirty="0">
                  <a:solidFill>
                    <a:schemeClr val="tx2"/>
                  </a:solidFill>
                </a:rPr>
                <a:t>생성자함수 </a:t>
              </a:r>
              <a:endParaRPr lang="en-US" altLang="ko-KR" sz="1200" dirty="0">
                <a:solidFill>
                  <a:schemeClr val="tx2"/>
                </a:solidFill>
              </a:endParaRPr>
            </a:p>
            <a:p>
              <a:pPr algn="just"/>
              <a:r>
                <a:rPr lang="ko-KR" altLang="en-US" sz="1200" dirty="0">
                  <a:solidFill>
                    <a:schemeClr val="tx2"/>
                  </a:solidFill>
                </a:rPr>
                <a:t>캔버스를 붙임</a:t>
              </a:r>
              <a:endParaRPr lang="en-US" altLang="ko-KR" sz="1200" dirty="0">
                <a:solidFill>
                  <a:schemeClr val="tx2"/>
                </a:solidFill>
              </a:endParaRPr>
            </a:p>
            <a:p>
              <a:pPr algn="just"/>
              <a:r>
                <a:rPr lang="en-US" altLang="ko-KR" sz="1200" dirty="0">
                  <a:solidFill>
                    <a:schemeClr val="tx2"/>
                  </a:solidFill>
                </a:rPr>
                <a:t>-&gt; </a:t>
              </a:r>
              <a:r>
                <a:rPr lang="ko-KR" altLang="en-US" sz="1200" dirty="0">
                  <a:solidFill>
                    <a:schemeClr val="tx2"/>
                  </a:solidFill>
                </a:rPr>
                <a:t>캔버스위에 </a:t>
              </a:r>
              <a:r>
                <a:rPr lang="ko-KR" altLang="en-US" sz="1200" dirty="0" err="1">
                  <a:solidFill>
                    <a:schemeClr val="tx2"/>
                  </a:solidFill>
                </a:rPr>
                <a:t>네트선</a:t>
              </a:r>
              <a:r>
                <a:rPr lang="en-US" altLang="ko-KR" sz="1200" dirty="0">
                  <a:solidFill>
                    <a:schemeClr val="tx2"/>
                  </a:solidFill>
                </a:rPr>
                <a:t>, </a:t>
              </a:r>
              <a:r>
                <a:rPr lang="ko-KR" altLang="en-US" sz="1200" dirty="0" err="1">
                  <a:solidFill>
                    <a:schemeClr val="tx2"/>
                  </a:solidFill>
                </a:rPr>
                <a:t>득점판생성</a:t>
              </a:r>
              <a:r>
                <a:rPr lang="ko-KR" altLang="en-US" sz="1200" dirty="0">
                  <a:solidFill>
                    <a:schemeClr val="tx2"/>
                  </a:solidFill>
                </a:rPr>
                <a:t> </a:t>
              </a:r>
              <a:endParaRPr lang="en-US" altLang="ko-KR" sz="1200" dirty="0">
                <a:solidFill>
                  <a:schemeClr val="tx2"/>
                </a:solidFill>
              </a:endParaRPr>
            </a:p>
            <a:p>
              <a:pPr algn="just"/>
              <a:endParaRPr lang="en-US" altLang="ko-KR" sz="1200" dirty="0">
                <a:solidFill>
                  <a:schemeClr val="tx2"/>
                </a:solidFill>
              </a:endParaRPr>
            </a:p>
            <a:p>
              <a:pPr algn="just"/>
              <a:r>
                <a:rPr lang="en-US" altLang="ko-KR" sz="1200" dirty="0">
                  <a:solidFill>
                    <a:schemeClr val="tx2"/>
                  </a:solidFill>
                </a:rPr>
                <a:t>-</a:t>
              </a:r>
              <a:r>
                <a:rPr lang="ko-KR" altLang="en-US" sz="1200" dirty="0">
                  <a:solidFill>
                    <a:schemeClr val="tx2"/>
                  </a:solidFill>
                </a:rPr>
                <a:t>테이블 위 공을 그리는 함수</a:t>
              </a:r>
              <a:endParaRPr lang="en-US" altLang="ko-KR" sz="1200" dirty="0">
                <a:solidFill>
                  <a:schemeClr val="tx2"/>
                </a:solidFill>
              </a:endParaRPr>
            </a:p>
            <a:p>
              <a:pPr algn="just"/>
              <a:r>
                <a:rPr lang="en-US" altLang="ko-KR" sz="1200" dirty="0">
                  <a:solidFill>
                    <a:schemeClr val="tx2"/>
                  </a:solidFill>
                </a:rPr>
                <a:t>-</a:t>
              </a:r>
              <a:r>
                <a:rPr lang="ko-KR" altLang="en-US" sz="1200" dirty="0">
                  <a:solidFill>
                    <a:schemeClr val="tx2"/>
                  </a:solidFill>
                </a:rPr>
                <a:t>테이블 위 배트를 그리는 함수</a:t>
              </a:r>
              <a:endParaRPr lang="en-US" altLang="ko-KR" sz="1200" dirty="0">
                <a:solidFill>
                  <a:schemeClr val="tx2"/>
                </a:solidFill>
              </a:endParaRPr>
            </a:p>
            <a:p>
              <a:pPr algn="just"/>
              <a:r>
                <a:rPr lang="en-US" altLang="ko-KR" sz="1200" dirty="0">
                  <a:solidFill>
                    <a:schemeClr val="tx2"/>
                  </a:solidFill>
                </a:rPr>
                <a:t>-</a:t>
              </a:r>
              <a:r>
                <a:rPr lang="ko-KR" altLang="en-US" sz="1200" dirty="0">
                  <a:solidFill>
                    <a:schemeClr val="tx2"/>
                  </a:solidFill>
                </a:rPr>
                <a:t>아이템</a:t>
              </a:r>
              <a:r>
                <a:rPr lang="en-US" altLang="ko-KR" sz="1200" dirty="0">
                  <a:solidFill>
                    <a:schemeClr val="tx2"/>
                  </a:solidFill>
                </a:rPr>
                <a:t>(</a:t>
              </a:r>
              <a:r>
                <a:rPr lang="ko-KR" altLang="en-US" sz="1200" dirty="0">
                  <a:solidFill>
                    <a:schemeClr val="tx2"/>
                  </a:solidFill>
                </a:rPr>
                <a:t>공</a:t>
              </a:r>
              <a:r>
                <a:rPr lang="en-US" altLang="ko-KR" sz="1200" dirty="0">
                  <a:solidFill>
                    <a:schemeClr val="tx2"/>
                  </a:solidFill>
                </a:rPr>
                <a:t>,</a:t>
              </a:r>
              <a:r>
                <a:rPr lang="ko-KR" altLang="en-US" sz="1200" dirty="0">
                  <a:solidFill>
                    <a:schemeClr val="tx2"/>
                  </a:solidFill>
                </a:rPr>
                <a:t>배트</a:t>
              </a:r>
              <a:r>
                <a:rPr lang="en-US" altLang="ko-KR" sz="1200" dirty="0">
                  <a:solidFill>
                    <a:schemeClr val="tx2"/>
                  </a:solidFill>
                </a:rPr>
                <a:t>)</a:t>
              </a:r>
              <a:r>
                <a:rPr lang="ko-KR" altLang="en-US" sz="1200" dirty="0">
                  <a:solidFill>
                    <a:schemeClr val="tx2"/>
                  </a:solidFill>
                </a:rPr>
                <a:t>이 움직이는 함수</a:t>
              </a:r>
              <a:endParaRPr lang="en-US" altLang="ko-KR" sz="1200" dirty="0">
                <a:solidFill>
                  <a:schemeClr val="tx2"/>
                </a:solidFill>
              </a:endParaRPr>
            </a:p>
            <a:p>
              <a:pPr algn="just"/>
              <a:r>
                <a:rPr lang="en-US" altLang="ko-KR" sz="1200" dirty="0">
                  <a:solidFill>
                    <a:schemeClr val="tx2"/>
                  </a:solidFill>
                </a:rPr>
                <a:t>-</a:t>
              </a:r>
              <a:r>
                <a:rPr lang="ko-KR" altLang="en-US" sz="1200" dirty="0" err="1">
                  <a:solidFill>
                    <a:schemeClr val="tx2"/>
                  </a:solidFill>
                </a:rPr>
                <a:t>득점판</a:t>
              </a:r>
              <a:r>
                <a:rPr lang="ko-KR" altLang="en-US" sz="1200" dirty="0">
                  <a:solidFill>
                    <a:schemeClr val="tx2"/>
                  </a:solidFill>
                </a:rPr>
                <a:t> 갱신 함수 </a:t>
              </a:r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1801611" y="4805050"/>
            <a:ext cx="2050527" cy="1942210"/>
            <a:chOff x="93908" y="3859177"/>
            <a:chExt cx="2050527" cy="1942210"/>
          </a:xfrm>
        </p:grpSpPr>
        <p:sp>
          <p:nvSpPr>
            <p:cNvPr id="25" name="TextBox 24"/>
            <p:cNvSpPr txBox="1"/>
            <p:nvPr/>
          </p:nvSpPr>
          <p:spPr>
            <a:xfrm>
              <a:off x="93908" y="3859177"/>
              <a:ext cx="125386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>
                  <a:solidFill>
                    <a:schemeClr val="tx2"/>
                  </a:solidFill>
                </a:rPr>
                <a:t>Class bat</a:t>
              </a:r>
              <a:endParaRPr lang="ko-KR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02325" y="4231727"/>
              <a:ext cx="2042110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200" dirty="0">
                  <a:solidFill>
                    <a:schemeClr val="tx2"/>
                  </a:solidFill>
                </a:rPr>
                <a:t>생성자함수</a:t>
              </a:r>
              <a:endParaRPr lang="en-US" altLang="ko-KR" sz="1200" dirty="0">
                <a:solidFill>
                  <a:schemeClr val="tx2"/>
                </a:solidFill>
              </a:endParaRPr>
            </a:p>
            <a:p>
              <a:pPr algn="just"/>
              <a:endParaRPr lang="en-US" altLang="ko-KR" sz="1200" dirty="0">
                <a:solidFill>
                  <a:schemeClr val="tx2"/>
                </a:solidFill>
              </a:endParaRPr>
            </a:p>
            <a:p>
              <a:pPr algn="just"/>
              <a:r>
                <a:rPr lang="en-US" altLang="ko-KR" sz="1200" dirty="0">
                  <a:solidFill>
                    <a:schemeClr val="tx2"/>
                  </a:solidFill>
                </a:rPr>
                <a:t>-</a:t>
              </a:r>
              <a:r>
                <a:rPr lang="ko-KR" altLang="en-US" sz="1200" dirty="0">
                  <a:solidFill>
                    <a:schemeClr val="tx2"/>
                  </a:solidFill>
                </a:rPr>
                <a:t>위로 움직이는 함수</a:t>
              </a:r>
              <a:endParaRPr lang="en-US" altLang="ko-KR" sz="1200" dirty="0">
                <a:solidFill>
                  <a:schemeClr val="tx2"/>
                </a:solidFill>
              </a:endParaRPr>
            </a:p>
            <a:p>
              <a:pPr algn="just"/>
              <a:r>
                <a:rPr lang="en-US" altLang="ko-KR" sz="1200" dirty="0">
                  <a:solidFill>
                    <a:schemeClr val="tx2"/>
                  </a:solidFill>
                </a:rPr>
                <a:t>-</a:t>
              </a:r>
              <a:r>
                <a:rPr lang="ko-KR" altLang="en-US" sz="1200" dirty="0">
                  <a:solidFill>
                    <a:schemeClr val="tx2"/>
                  </a:solidFill>
                </a:rPr>
                <a:t>아래로 움직이는 함수</a:t>
              </a:r>
              <a:endParaRPr lang="en-US" altLang="ko-KR" sz="1200" dirty="0">
                <a:solidFill>
                  <a:schemeClr val="tx2"/>
                </a:solidFill>
              </a:endParaRPr>
            </a:p>
            <a:p>
              <a:pPr algn="just"/>
              <a:r>
                <a:rPr lang="en-US" altLang="ko-KR" sz="1200" dirty="0">
                  <a:solidFill>
                    <a:schemeClr val="tx2"/>
                  </a:solidFill>
                </a:rPr>
                <a:t>-</a:t>
              </a:r>
              <a:r>
                <a:rPr lang="ko-KR" altLang="en-US" sz="1200" dirty="0">
                  <a:solidFill>
                    <a:schemeClr val="tx2"/>
                  </a:solidFill>
                </a:rPr>
                <a:t>왼쪽으로 움직이는 함수</a:t>
              </a:r>
              <a:endParaRPr lang="en-US" altLang="ko-KR" sz="1200" dirty="0">
                <a:solidFill>
                  <a:schemeClr val="tx2"/>
                </a:solidFill>
              </a:endParaRPr>
            </a:p>
            <a:p>
              <a:pPr algn="just"/>
              <a:r>
                <a:rPr lang="en-US" altLang="ko-KR" sz="1200" dirty="0">
                  <a:solidFill>
                    <a:schemeClr val="tx2"/>
                  </a:solidFill>
                </a:rPr>
                <a:t>-</a:t>
              </a:r>
              <a:r>
                <a:rPr lang="ko-KR" altLang="en-US" sz="1200" dirty="0">
                  <a:solidFill>
                    <a:schemeClr val="tx2"/>
                  </a:solidFill>
                </a:rPr>
                <a:t>오른쪽으로 움직이는 함수</a:t>
              </a:r>
              <a:endParaRPr lang="en-US" altLang="ko-KR" sz="1200" dirty="0">
                <a:solidFill>
                  <a:schemeClr val="tx2"/>
                </a:solidFill>
              </a:endParaRPr>
            </a:p>
            <a:p>
              <a:pPr algn="just"/>
              <a:r>
                <a:rPr lang="en-US" altLang="ko-KR" sz="1200" dirty="0">
                  <a:solidFill>
                    <a:schemeClr val="tx2"/>
                  </a:solidFill>
                </a:rPr>
                <a:t>-</a:t>
              </a:r>
              <a:r>
                <a:rPr lang="ko-KR" altLang="en-US" sz="1200" dirty="0">
                  <a:solidFill>
                    <a:schemeClr val="tx2"/>
                  </a:solidFill>
                </a:rPr>
                <a:t>공과 배트 충돌 처리 함수</a:t>
              </a:r>
              <a:endParaRPr lang="en-US" altLang="ko-KR" sz="1200" dirty="0">
                <a:solidFill>
                  <a:schemeClr val="tx2"/>
                </a:solidFill>
              </a:endParaRPr>
            </a:p>
            <a:p>
              <a:pPr algn="just"/>
              <a:r>
                <a:rPr lang="en-US" altLang="ko-KR" sz="1200" dirty="0">
                  <a:solidFill>
                    <a:schemeClr val="tx2"/>
                  </a:solidFill>
                </a:rPr>
                <a:t>-</a:t>
              </a:r>
              <a:r>
                <a:rPr lang="ko-KR" altLang="en-US" sz="1200" dirty="0">
                  <a:solidFill>
                    <a:schemeClr val="tx2"/>
                  </a:solidFill>
                </a:rPr>
                <a:t>배트 </a:t>
              </a:r>
              <a:r>
                <a:rPr lang="ko-KR" altLang="en-US" sz="1200" dirty="0" err="1">
                  <a:solidFill>
                    <a:schemeClr val="tx2"/>
                  </a:solidFill>
                </a:rPr>
                <a:t>초기위치값</a:t>
              </a:r>
              <a:r>
                <a:rPr lang="ko-KR" altLang="en-US" sz="1200" dirty="0">
                  <a:solidFill>
                    <a:schemeClr val="tx2"/>
                  </a:solidFill>
                </a:rPr>
                <a:t> 저장 함수</a:t>
              </a:r>
            </a:p>
          </p:txBody>
        </p:sp>
      </p:grpSp>
      <p:cxnSp>
        <p:nvCxnSpPr>
          <p:cNvPr id="29" name="직선 연결선 28"/>
          <p:cNvCxnSpPr/>
          <p:nvPr/>
        </p:nvCxnSpPr>
        <p:spPr>
          <a:xfrm>
            <a:off x="2818764" y="2601334"/>
            <a:ext cx="1225008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3856989" y="5005105"/>
            <a:ext cx="1225008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>
            <a:off x="7634972" y="3242226"/>
            <a:ext cx="1225008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0359EB9C-A0B1-43C5-876F-A658949B4751}"/>
              </a:ext>
            </a:extLst>
          </p:cNvPr>
          <p:cNvGrpSpPr/>
          <p:nvPr/>
        </p:nvGrpSpPr>
        <p:grpSpPr>
          <a:xfrm>
            <a:off x="6248708" y="292653"/>
            <a:ext cx="2854543" cy="2407292"/>
            <a:chOff x="82395" y="3836221"/>
            <a:chExt cx="1987928" cy="2033094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332CEE8-9915-4E82-A4B5-3BB538F0D68B}"/>
                </a:ext>
              </a:extLst>
            </p:cNvPr>
            <p:cNvSpPr txBox="1"/>
            <p:nvPr/>
          </p:nvSpPr>
          <p:spPr>
            <a:xfrm>
              <a:off x="82395" y="3836221"/>
              <a:ext cx="515975" cy="3379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>
                  <a:solidFill>
                    <a:schemeClr val="tx2"/>
                  </a:solidFill>
                </a:rPr>
                <a:t>Main</a:t>
              </a:r>
              <a:endParaRPr lang="ko-KR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6B59165-8FE1-42C5-B63E-8F382E7AF720}"/>
                </a:ext>
              </a:extLst>
            </p:cNvPr>
            <p:cNvSpPr txBox="1"/>
            <p:nvPr/>
          </p:nvSpPr>
          <p:spPr>
            <a:xfrm>
              <a:off x="121919" y="4231727"/>
              <a:ext cx="1948404" cy="16375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200" dirty="0">
                  <a:solidFill>
                    <a:schemeClr val="tx2"/>
                  </a:solidFill>
                </a:rPr>
                <a:t>만든 각각의 함수를 </a:t>
              </a:r>
              <a:r>
                <a:rPr lang="en-US" altLang="ko-KR" sz="1200" dirty="0">
                  <a:solidFill>
                    <a:schemeClr val="tx2"/>
                  </a:solidFill>
                </a:rPr>
                <a:t>import</a:t>
              </a:r>
            </a:p>
            <a:p>
              <a:pPr algn="just"/>
              <a:r>
                <a:rPr lang="ko-KR" altLang="en-US" sz="1200" dirty="0">
                  <a:solidFill>
                    <a:schemeClr val="tx2"/>
                  </a:solidFill>
                </a:rPr>
                <a:t>전역변수 초기화</a:t>
              </a:r>
              <a:endParaRPr lang="en-US" altLang="ko-KR" sz="1200" dirty="0">
                <a:solidFill>
                  <a:schemeClr val="tx2"/>
                </a:solidFill>
              </a:endParaRPr>
            </a:p>
            <a:p>
              <a:pPr algn="just"/>
              <a:endParaRPr lang="en-US" altLang="ko-KR" sz="1200" dirty="0">
                <a:solidFill>
                  <a:schemeClr val="tx2"/>
                </a:solidFill>
              </a:endParaRPr>
            </a:p>
            <a:p>
              <a:pPr algn="just"/>
              <a:r>
                <a:rPr lang="ko-KR" altLang="en-US" sz="1200" dirty="0">
                  <a:solidFill>
                    <a:schemeClr val="tx2"/>
                  </a:solidFill>
                </a:rPr>
                <a:t>게임 진행 함수</a:t>
              </a:r>
              <a:endParaRPr lang="en-US" altLang="ko-KR" sz="1200" dirty="0">
                <a:solidFill>
                  <a:schemeClr val="tx2"/>
                </a:solidFill>
              </a:endParaRPr>
            </a:p>
            <a:p>
              <a:pPr algn="just"/>
              <a:r>
                <a:rPr lang="ko-KR" altLang="en-US" sz="1200" dirty="0">
                  <a:solidFill>
                    <a:schemeClr val="tx2"/>
                  </a:solidFill>
                </a:rPr>
                <a:t>벽돌리스트 만드는 함수</a:t>
              </a:r>
              <a:endParaRPr lang="en-US" altLang="ko-KR" sz="1200" dirty="0">
                <a:solidFill>
                  <a:schemeClr val="tx2"/>
                </a:solidFill>
              </a:endParaRPr>
            </a:p>
            <a:p>
              <a:pPr algn="just"/>
              <a:r>
                <a:rPr lang="ko-KR" altLang="en-US" sz="1200" dirty="0">
                  <a:solidFill>
                    <a:schemeClr val="tx2"/>
                  </a:solidFill>
                </a:rPr>
                <a:t>벽돌 제거 함수</a:t>
              </a:r>
              <a:endParaRPr lang="en-US" altLang="ko-KR" sz="1200" dirty="0">
                <a:solidFill>
                  <a:schemeClr val="tx2"/>
                </a:solidFill>
              </a:endParaRPr>
            </a:p>
            <a:p>
              <a:pPr algn="just"/>
              <a:r>
                <a:rPr lang="ko-KR" altLang="en-US" sz="1200" dirty="0">
                  <a:solidFill>
                    <a:schemeClr val="tx2"/>
                  </a:solidFill>
                </a:rPr>
                <a:t>배경 이미지 설정</a:t>
              </a:r>
              <a:endParaRPr lang="en-US" altLang="ko-KR" sz="1200" dirty="0">
                <a:solidFill>
                  <a:schemeClr val="tx2"/>
                </a:solidFill>
              </a:endParaRPr>
            </a:p>
            <a:p>
              <a:pPr algn="just"/>
              <a:r>
                <a:rPr lang="ko-KR" altLang="en-US" sz="1200" dirty="0">
                  <a:solidFill>
                    <a:schemeClr val="tx2"/>
                  </a:solidFill>
                </a:rPr>
                <a:t>키 이벤트와 함수 연결</a:t>
              </a:r>
              <a:endParaRPr lang="en-US" altLang="ko-KR" sz="1200" dirty="0">
                <a:solidFill>
                  <a:schemeClr val="tx2"/>
                </a:solidFill>
              </a:endParaRPr>
            </a:p>
            <a:p>
              <a:pPr algn="just"/>
              <a:r>
                <a:rPr lang="ko-KR" altLang="en-US" sz="1200" dirty="0">
                  <a:solidFill>
                    <a:schemeClr val="tx2"/>
                  </a:solidFill>
                </a:rPr>
                <a:t>테이블</a:t>
              </a:r>
              <a:r>
                <a:rPr lang="en-US" altLang="ko-KR" sz="1200" dirty="0">
                  <a:solidFill>
                    <a:schemeClr val="tx2"/>
                  </a:solidFill>
                </a:rPr>
                <a:t>, </a:t>
              </a:r>
              <a:r>
                <a:rPr lang="ko-KR" altLang="en-US" sz="1200" dirty="0">
                  <a:solidFill>
                    <a:schemeClr val="tx2"/>
                  </a:solidFill>
                </a:rPr>
                <a:t>공</a:t>
              </a:r>
              <a:r>
                <a:rPr lang="en-US" altLang="ko-KR" sz="1200" dirty="0">
                  <a:solidFill>
                    <a:schemeClr val="tx2"/>
                  </a:solidFill>
                </a:rPr>
                <a:t>,</a:t>
              </a:r>
              <a:r>
                <a:rPr lang="ko-KR" altLang="en-US" sz="1200" dirty="0">
                  <a:solidFill>
                    <a:schemeClr val="tx2"/>
                  </a:solidFill>
                </a:rPr>
                <a:t>배트 인스턴스 생성</a:t>
              </a:r>
              <a:endParaRPr lang="en-US" altLang="ko-KR" sz="1200" dirty="0">
                <a:solidFill>
                  <a:schemeClr val="tx2"/>
                </a:solidFill>
              </a:endParaRPr>
            </a:p>
            <a:p>
              <a:pPr algn="just"/>
              <a:r>
                <a:rPr lang="ko-KR" altLang="en-US" sz="1200" dirty="0">
                  <a:solidFill>
                    <a:schemeClr val="tx2"/>
                  </a:solidFill>
                </a:rPr>
                <a:t>키 이벤트와 함수 연결 </a:t>
              </a:r>
            </a:p>
          </p:txBody>
        </p:sp>
      </p:grp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D22D207B-E9AB-47D2-9391-63303BFE1EFF}"/>
              </a:ext>
            </a:extLst>
          </p:cNvPr>
          <p:cNvCxnSpPr>
            <a:cxnSpLocks/>
          </p:cNvCxnSpPr>
          <p:nvPr/>
        </p:nvCxnSpPr>
        <p:spPr>
          <a:xfrm flipH="1">
            <a:off x="5946670" y="709916"/>
            <a:ext cx="187342" cy="253231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DFB5C204-0BEA-4E1E-9B5F-43C8DEB88886}"/>
              </a:ext>
            </a:extLst>
          </p:cNvPr>
          <p:cNvSpPr txBox="1"/>
          <p:nvPr/>
        </p:nvSpPr>
        <p:spPr>
          <a:xfrm>
            <a:off x="5301558" y="3263518"/>
            <a:ext cx="15792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/>
              <a:t>My</a:t>
            </a:r>
            <a:r>
              <a:rPr lang="ko-KR" altLang="en-US" sz="2400" b="1" dirty="0"/>
              <a:t> </a:t>
            </a:r>
            <a:r>
              <a:rPr lang="en-US" altLang="ko-KR" sz="2400" b="1" dirty="0" err="1"/>
              <a:t>Pesonal</a:t>
            </a:r>
            <a:r>
              <a:rPr lang="en-US" altLang="ko-KR" sz="2400" b="1" dirty="0"/>
              <a:t> </a:t>
            </a:r>
          </a:p>
          <a:p>
            <a:pPr algn="ctr"/>
            <a:r>
              <a:rPr lang="en-US" altLang="ko-KR" sz="2400" b="1" dirty="0"/>
              <a:t>Game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6780999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cxnSp>
        <p:nvCxnSpPr>
          <p:cNvPr id="17" name="직선 연결선 16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3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1188881" y="351819"/>
            <a:ext cx="1883849" cy="660429"/>
            <a:chOff x="1188881" y="351819"/>
            <a:chExt cx="1883849" cy="660429"/>
          </a:xfrm>
        </p:grpSpPr>
        <p:sp>
          <p:nvSpPr>
            <p:cNvPr id="21" name="TextBox 20"/>
            <p:cNvSpPr txBox="1"/>
            <p:nvPr/>
          </p:nvSpPr>
          <p:spPr>
            <a:xfrm>
              <a:off x="1188881" y="351819"/>
              <a:ext cx="188384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003 My Personal Game</a:t>
              </a:r>
              <a:r>
                <a:rPr lang="ko-KR" altLang="en-US" sz="1200" dirty="0"/>
                <a:t>  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188881" y="581361"/>
              <a:ext cx="1391728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전체 구성</a:t>
              </a: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2032" y="366963"/>
            <a:ext cx="4855104" cy="624633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711397" y="581361"/>
            <a:ext cx="1856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Table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8CA24C5-0B19-48DF-9A69-1BF1DD5C9BB9}"/>
              </a:ext>
            </a:extLst>
          </p:cNvPr>
          <p:cNvSpPr txBox="1"/>
          <p:nvPr/>
        </p:nvSpPr>
        <p:spPr>
          <a:xfrm>
            <a:off x="2403944" y="5418617"/>
            <a:ext cx="11196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Bat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13D13EE-04FF-42A9-830D-4E7D09D56C34}"/>
              </a:ext>
            </a:extLst>
          </p:cNvPr>
          <p:cNvSpPr txBox="1"/>
          <p:nvPr/>
        </p:nvSpPr>
        <p:spPr>
          <a:xfrm>
            <a:off x="2403944" y="1439383"/>
            <a:ext cx="1856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Bricks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6919FF3-989A-4401-95D0-EBCAAEB6119E}"/>
              </a:ext>
            </a:extLst>
          </p:cNvPr>
          <p:cNvSpPr txBox="1"/>
          <p:nvPr/>
        </p:nvSpPr>
        <p:spPr>
          <a:xfrm>
            <a:off x="9429168" y="4501874"/>
            <a:ext cx="1856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Ball</a:t>
            </a:r>
            <a:endParaRPr lang="ko-KR" altLang="en-US" dirty="0"/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E620F555-2FE0-4E01-9BDA-F8C8615A777F}"/>
              </a:ext>
            </a:extLst>
          </p:cNvPr>
          <p:cNvCxnSpPr>
            <a:cxnSpLocks/>
          </p:cNvCxnSpPr>
          <p:nvPr/>
        </p:nvCxnSpPr>
        <p:spPr>
          <a:xfrm flipH="1">
            <a:off x="6939643" y="4686300"/>
            <a:ext cx="223701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9E494CD1-FE83-4876-8A52-3C75CC73E605}"/>
              </a:ext>
            </a:extLst>
          </p:cNvPr>
          <p:cNvCxnSpPr/>
          <p:nvPr/>
        </p:nvCxnSpPr>
        <p:spPr>
          <a:xfrm>
            <a:off x="3298371" y="1632857"/>
            <a:ext cx="89366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691E6313-A358-4D2A-A704-ABE71FBA64BC}"/>
              </a:ext>
            </a:extLst>
          </p:cNvPr>
          <p:cNvCxnSpPr>
            <a:cxnSpLocks/>
          </p:cNvCxnSpPr>
          <p:nvPr/>
        </p:nvCxnSpPr>
        <p:spPr>
          <a:xfrm>
            <a:off x="3298371" y="5793392"/>
            <a:ext cx="2253343" cy="11755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11192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cxnSp>
        <p:nvCxnSpPr>
          <p:cNvPr id="17" name="직선 연결선 16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3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1188881" y="351819"/>
            <a:ext cx="1955985" cy="660429"/>
            <a:chOff x="1188881" y="351819"/>
            <a:chExt cx="1955985" cy="660429"/>
          </a:xfrm>
        </p:grpSpPr>
        <p:sp>
          <p:nvSpPr>
            <p:cNvPr id="21" name="TextBox 20"/>
            <p:cNvSpPr txBox="1"/>
            <p:nvPr/>
          </p:nvSpPr>
          <p:spPr>
            <a:xfrm>
              <a:off x="1188881" y="351819"/>
              <a:ext cx="18405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003 My</a:t>
              </a:r>
              <a:r>
                <a:rPr lang="ko-KR" altLang="en-US" sz="1200" dirty="0"/>
                <a:t> </a:t>
              </a:r>
              <a:r>
                <a:rPr lang="en-US" altLang="ko-KR" sz="1200" dirty="0"/>
                <a:t>Personal</a:t>
              </a:r>
              <a:r>
                <a:rPr lang="ko-KR" altLang="en-US" sz="1200" dirty="0"/>
                <a:t> </a:t>
              </a:r>
              <a:r>
                <a:rPr lang="en-US" altLang="ko-KR" sz="1200" dirty="0"/>
                <a:t>Game</a:t>
              </a:r>
              <a:r>
                <a:rPr lang="ko-KR" altLang="en-US" sz="1200" dirty="0"/>
                <a:t> 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188881" y="581361"/>
              <a:ext cx="1955985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프로젝트 개요</a:t>
              </a: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C61A6113-19FB-42BE-9593-B7B88F4F65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138" y="2931247"/>
            <a:ext cx="7316129" cy="378977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6836" y="660805"/>
            <a:ext cx="4275092" cy="55001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ABDB40E-217D-4A6A-9981-3CFB0846134C}"/>
              </a:ext>
            </a:extLst>
          </p:cNvPr>
          <p:cNvSpPr txBox="1"/>
          <p:nvPr/>
        </p:nvSpPr>
        <p:spPr>
          <a:xfrm>
            <a:off x="619789" y="1216255"/>
            <a:ext cx="5933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</a:t>
            </a:r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차원 배열을 이용해 벽돌리스트</a:t>
            </a:r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(4X7)</a:t>
            </a:r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생성 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CD459AD-6921-453D-9224-6E9B23547EA0}"/>
              </a:ext>
            </a:extLst>
          </p:cNvPr>
          <p:cNvSpPr txBox="1"/>
          <p:nvPr/>
        </p:nvSpPr>
        <p:spPr>
          <a:xfrm>
            <a:off x="619789" y="1618389"/>
            <a:ext cx="59334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배경이미지</a:t>
            </a:r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설정</a:t>
            </a:r>
            <a:endParaRPr lang="en-US" altLang="ko-KR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endParaRPr lang="en-US" altLang="ko-KR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루돌프 코를 공으로 </a:t>
            </a:r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Play</a:t>
            </a:r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함 </a:t>
            </a:r>
          </a:p>
        </p:txBody>
      </p:sp>
    </p:spTree>
    <p:extLst>
      <p:ext uri="{BB962C8B-B14F-4D97-AF65-F5344CB8AC3E}">
        <p14:creationId xmlns:p14="http://schemas.microsoft.com/office/powerpoint/2010/main" val="33978215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cxnSp>
        <p:nvCxnSpPr>
          <p:cNvPr id="27" name="직선 연결선 26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3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1188881" y="351819"/>
            <a:ext cx="1840568" cy="660429"/>
            <a:chOff x="1188881" y="351819"/>
            <a:chExt cx="1840568" cy="660429"/>
          </a:xfrm>
        </p:grpSpPr>
        <p:sp>
          <p:nvSpPr>
            <p:cNvPr id="31" name="TextBox 30"/>
            <p:cNvSpPr txBox="1"/>
            <p:nvPr/>
          </p:nvSpPr>
          <p:spPr>
            <a:xfrm>
              <a:off x="1188881" y="351819"/>
              <a:ext cx="18405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003 My</a:t>
              </a:r>
              <a:r>
                <a:rPr lang="ko-KR" altLang="en-US" sz="1200" dirty="0"/>
                <a:t> </a:t>
              </a:r>
              <a:r>
                <a:rPr lang="en-US" altLang="ko-KR" sz="1200" dirty="0"/>
                <a:t>Personal</a:t>
              </a:r>
              <a:r>
                <a:rPr lang="ko-KR" altLang="en-US" sz="1200" dirty="0"/>
                <a:t> </a:t>
              </a:r>
              <a:r>
                <a:rPr lang="en-US" altLang="ko-KR" sz="1200" dirty="0"/>
                <a:t>Game</a:t>
              </a:r>
              <a:r>
                <a:rPr lang="ko-KR" altLang="en-US" sz="1200" dirty="0"/>
                <a:t> 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188881" y="581361"/>
              <a:ext cx="835485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dirty="0"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M</a:t>
              </a:r>
              <a:r>
                <a:rPr lang="en-US" altLang="ko-KR" sz="2200" dirty="0" smtClean="0"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ain</a:t>
              </a:r>
              <a:endParaRPr lang="ko-KR" altLang="en-US" sz="2200" dirty="0">
                <a:latin typeface="Adobe 고딕 Std B" panose="020B0800000000000000" pitchFamily="34" charset="-127"/>
                <a:ea typeface="Adobe 고딕 Std B" panose="020B0800000000000000" pitchFamily="34" charset="-127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336698" y="4117062"/>
            <a:ext cx="50608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벽돌이 </a:t>
            </a:r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14</a:t>
            </a:r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개보다 적게 남았을 때 위 쪽에</a:t>
            </a:r>
            <a:endParaRPr lang="en-US" altLang="ko-KR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Happy Christmas</a:t>
            </a:r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글자가 차례대로 나타나게 함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6E4C9AD-5336-49BF-A33B-6337A931CF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3052" y="323244"/>
            <a:ext cx="6572250" cy="302895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108AEAA-92AD-47ED-9318-FFA8EDB76B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3527" y="2229462"/>
            <a:ext cx="6581775" cy="427611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3DC5D58-5F87-4725-971E-1354A6E747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138" y="3352649"/>
            <a:ext cx="7258050" cy="52387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8BD4BEE-9996-4373-8526-31A1145666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138" y="5029938"/>
            <a:ext cx="5734050" cy="98107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A59DA60-5C62-4DE2-9877-8C2C62141835}"/>
              </a:ext>
            </a:extLst>
          </p:cNvPr>
          <p:cNvSpPr txBox="1"/>
          <p:nvPr/>
        </p:nvSpPr>
        <p:spPr>
          <a:xfrm>
            <a:off x="405082" y="2797100"/>
            <a:ext cx="3347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글자 배열 생성</a:t>
            </a:r>
          </a:p>
        </p:txBody>
      </p:sp>
    </p:spTree>
    <p:extLst>
      <p:ext uri="{BB962C8B-B14F-4D97-AF65-F5344CB8AC3E}">
        <p14:creationId xmlns:p14="http://schemas.microsoft.com/office/powerpoint/2010/main" val="20059821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cxnSp>
        <p:nvCxnSpPr>
          <p:cNvPr id="27" name="직선 연결선 26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3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1188881" y="351819"/>
            <a:ext cx="1840568" cy="660429"/>
            <a:chOff x="1188881" y="351819"/>
            <a:chExt cx="1840568" cy="660429"/>
          </a:xfrm>
        </p:grpSpPr>
        <p:sp>
          <p:nvSpPr>
            <p:cNvPr id="31" name="TextBox 30"/>
            <p:cNvSpPr txBox="1"/>
            <p:nvPr/>
          </p:nvSpPr>
          <p:spPr>
            <a:xfrm>
              <a:off x="1188881" y="351819"/>
              <a:ext cx="18405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003 My</a:t>
              </a:r>
              <a:r>
                <a:rPr lang="ko-KR" altLang="en-US" sz="1200" dirty="0"/>
                <a:t> </a:t>
              </a:r>
              <a:r>
                <a:rPr lang="en-US" altLang="ko-KR" sz="1200" dirty="0"/>
                <a:t>Personal</a:t>
              </a:r>
              <a:r>
                <a:rPr lang="ko-KR" altLang="en-US" sz="1200" dirty="0"/>
                <a:t> </a:t>
              </a:r>
              <a:r>
                <a:rPr lang="en-US" altLang="ko-KR" sz="1200" dirty="0"/>
                <a:t>Game</a:t>
              </a:r>
              <a:r>
                <a:rPr lang="ko-KR" altLang="en-US" sz="1200" dirty="0"/>
                <a:t> 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188881" y="581361"/>
              <a:ext cx="835485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dirty="0" smtClean="0"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Main</a:t>
              </a:r>
              <a:endParaRPr lang="ko-KR" altLang="en-US" sz="2200" dirty="0">
                <a:latin typeface="Adobe 고딕 Std B" panose="020B0800000000000000" pitchFamily="34" charset="-127"/>
                <a:ea typeface="Adobe 고딕 Std B" panose="020B0800000000000000" pitchFamily="34" charset="-127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490138" y="2778258"/>
            <a:ext cx="37077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벽돌과 공이 충돌했을 때 공의 색이 랜덤으로 바뀌도록 지정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6E4C9AD-5336-49BF-A33B-6337A931CF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2842" y="490318"/>
            <a:ext cx="6572250" cy="302895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322C5734-52FF-4A66-A2FC-0A0A4FD328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3894326"/>
            <a:ext cx="11239500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6261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cxnSp>
        <p:nvCxnSpPr>
          <p:cNvPr id="17" name="직선 연결선 16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3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1188881" y="351819"/>
            <a:ext cx="1840568" cy="660429"/>
            <a:chOff x="1188881" y="351819"/>
            <a:chExt cx="1840568" cy="660429"/>
          </a:xfrm>
        </p:grpSpPr>
        <p:sp>
          <p:nvSpPr>
            <p:cNvPr id="21" name="TextBox 20"/>
            <p:cNvSpPr txBox="1"/>
            <p:nvPr/>
          </p:nvSpPr>
          <p:spPr>
            <a:xfrm>
              <a:off x="1188881" y="351819"/>
              <a:ext cx="18405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003 My Personal Game</a:t>
              </a:r>
              <a:r>
                <a:rPr lang="ko-KR" altLang="en-US" sz="1200" dirty="0"/>
                <a:t> 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188881" y="581361"/>
              <a:ext cx="18473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2200" dirty="0"/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4302" y="628818"/>
            <a:ext cx="4837232" cy="623245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90138" y="1652818"/>
            <a:ext cx="2053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마지막 화면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6E59445-BC0A-47E8-B1E4-B3179ADD34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349" y="628818"/>
            <a:ext cx="4769880" cy="6139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9531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96" b="8596"/>
          <a:stretch/>
        </p:blipFill>
        <p:spPr>
          <a:xfrm>
            <a:off x="0" y="-16329"/>
            <a:ext cx="12192000" cy="68580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8149001" y="750718"/>
            <a:ext cx="546100" cy="546563"/>
            <a:chOff x="-1803400" y="1892300"/>
            <a:chExt cx="736600" cy="737225"/>
          </a:xfrm>
        </p:grpSpPr>
        <p:cxnSp>
          <p:nvCxnSpPr>
            <p:cNvPr id="9" name="직선 연결선 8"/>
            <p:cNvCxnSpPr/>
            <p:nvPr/>
          </p:nvCxnSpPr>
          <p:spPr>
            <a:xfrm flipH="1">
              <a:off x="-1803400" y="1892300"/>
              <a:ext cx="736600" cy="0"/>
            </a:xfrm>
            <a:prstGeom prst="line">
              <a:avLst/>
            </a:prstGeom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/>
            <p:nvPr/>
          </p:nvCxnSpPr>
          <p:spPr>
            <a:xfrm rot="5400000" flipH="1">
              <a:off x="-2171700" y="2261225"/>
              <a:ext cx="736600" cy="0"/>
            </a:xfrm>
            <a:prstGeom prst="line">
              <a:avLst/>
            </a:prstGeom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그룹 22"/>
          <p:cNvGrpSpPr/>
          <p:nvPr/>
        </p:nvGrpSpPr>
        <p:grpSpPr>
          <a:xfrm rot="10800000">
            <a:off x="10727417" y="4152437"/>
            <a:ext cx="546100" cy="546563"/>
            <a:chOff x="-1803400" y="1892300"/>
            <a:chExt cx="736600" cy="737225"/>
          </a:xfrm>
        </p:grpSpPr>
        <p:cxnSp>
          <p:nvCxnSpPr>
            <p:cNvPr id="24" name="직선 연결선 23"/>
            <p:cNvCxnSpPr/>
            <p:nvPr/>
          </p:nvCxnSpPr>
          <p:spPr>
            <a:xfrm flipH="1">
              <a:off x="-1803400" y="1892300"/>
              <a:ext cx="736600" cy="0"/>
            </a:xfrm>
            <a:prstGeom prst="line">
              <a:avLst/>
            </a:prstGeom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/>
            <p:cNvCxnSpPr/>
            <p:nvPr/>
          </p:nvCxnSpPr>
          <p:spPr>
            <a:xfrm rot="5400000" flipH="1">
              <a:off x="-2171700" y="2261225"/>
              <a:ext cx="736600" cy="0"/>
            </a:xfrm>
            <a:prstGeom prst="line">
              <a:avLst/>
            </a:prstGeom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Box 26"/>
          <p:cNvSpPr txBox="1"/>
          <p:nvPr/>
        </p:nvSpPr>
        <p:spPr>
          <a:xfrm>
            <a:off x="8149002" y="858232"/>
            <a:ext cx="3124515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</a:t>
            </a:r>
            <a:r>
              <a:rPr lang="en-US" altLang="ko-KR" sz="1600" dirty="0" err="1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PingPong</a:t>
            </a:r>
            <a:r>
              <a:rPr lang="ko-KR" altLang="en-US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게임에서 배열을 이용해 벽돌을 생성하고 랜덤함수를 이용해 공의 색을 바꿔보았다</a:t>
            </a:r>
            <a:r>
              <a:rPr lang="en-US" altLang="ko-KR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.</a:t>
            </a:r>
            <a:br>
              <a:rPr lang="en-US" altLang="ko-KR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</a:br>
            <a:r>
              <a:rPr lang="en-US" altLang="ko-KR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/>
            </a:r>
            <a:br>
              <a:rPr lang="en-US" altLang="ko-KR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</a:br>
            <a:r>
              <a:rPr lang="en-US" altLang="ko-KR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- </a:t>
            </a:r>
            <a:r>
              <a:rPr lang="ko-KR" altLang="en-US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어려운 게임보다는 게임 후 </a:t>
            </a:r>
            <a:r>
              <a:rPr lang="ko-KR" altLang="en-US" sz="1600" dirty="0" smtClean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소소한 재미와 크리스마스 시즌의 감성이 느껴지는 따뜻한 게임을 </a:t>
            </a:r>
            <a:r>
              <a:rPr lang="ko-KR" altLang="en-US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만들고 싶었다</a:t>
            </a:r>
            <a:r>
              <a:rPr lang="en-US" altLang="ko-KR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.</a:t>
            </a:r>
            <a:r>
              <a:rPr lang="ko-KR" altLang="en-US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endParaRPr lang="en-US" altLang="ko-KR" sz="1600" dirty="0">
              <a:solidFill>
                <a:schemeClr val="tx2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just"/>
            <a:endParaRPr lang="en-US" altLang="ko-KR" sz="1600" dirty="0">
              <a:solidFill>
                <a:schemeClr val="tx2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r>
              <a:rPr lang="en-US" altLang="ko-KR" sz="1600" dirty="0" smtClean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</a:t>
            </a:r>
            <a:r>
              <a:rPr lang="ko-KR" altLang="en-US" sz="1600" dirty="0" smtClean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배트</a:t>
            </a:r>
            <a:r>
              <a:rPr lang="en-US" altLang="ko-KR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,</a:t>
            </a:r>
            <a:r>
              <a:rPr lang="ko-KR" altLang="en-US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공</a:t>
            </a:r>
            <a:r>
              <a:rPr lang="en-US" altLang="ko-KR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,</a:t>
            </a:r>
            <a:r>
              <a:rPr lang="ko-KR" altLang="en-US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테이블</a:t>
            </a:r>
            <a:r>
              <a:rPr lang="en-US" altLang="ko-KR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, </a:t>
            </a:r>
            <a:r>
              <a:rPr lang="ko-KR" altLang="en-US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게임 진행 여러가지 부분을 연관해서 만들어야 하는 것이 어려웠다</a:t>
            </a:r>
            <a:r>
              <a:rPr lang="en-US" altLang="ko-KR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. </a:t>
            </a:r>
            <a:br>
              <a:rPr lang="en-US" altLang="ko-KR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</a:br>
            <a:endParaRPr lang="en-US" altLang="ko-KR" sz="1600" dirty="0">
              <a:solidFill>
                <a:schemeClr val="tx2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r>
              <a:rPr lang="en-US" altLang="ko-KR" sz="1600" dirty="0" smtClean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</a:t>
            </a:r>
            <a:r>
              <a:rPr lang="ko-KR" altLang="en-US" sz="1600" dirty="0" smtClean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한가지를 </a:t>
            </a:r>
            <a:r>
              <a:rPr lang="ko-KR" altLang="en-US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구현하면 다른 부분에서 생각지도 못한 오류가 생겨 처리하는 것이 어려웠다</a:t>
            </a:r>
            <a:r>
              <a:rPr lang="en-US" altLang="ko-KR" sz="1600" dirty="0">
                <a:solidFill>
                  <a:schemeClr val="tx2"/>
                </a:solidFill>
              </a:rPr>
              <a:t>.</a:t>
            </a:r>
          </a:p>
          <a:p>
            <a:pPr algn="just"/>
            <a:endParaRPr lang="en-US" altLang="ko-KR" sz="1600" dirty="0">
              <a:solidFill>
                <a:schemeClr val="tx2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696144" y="2361274"/>
            <a:ext cx="1816100" cy="1791163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1604194" y="3022600"/>
            <a:ext cx="406072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b="1" dirty="0">
                <a:solidFill>
                  <a:schemeClr val="bg1"/>
                </a:solidFill>
              </a:rPr>
              <a:t>O</a:t>
            </a:r>
            <a:r>
              <a:rPr lang="en-US" altLang="ko-KR" sz="8000" b="1" dirty="0">
                <a:solidFill>
                  <a:schemeClr val="accent2"/>
                </a:solidFill>
              </a:rPr>
              <a:t>pinion</a:t>
            </a:r>
            <a:endParaRPr lang="ko-KR" altLang="en-US" sz="80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875450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89352" y="2285885"/>
            <a:ext cx="172354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b="1" dirty="0">
                <a:solidFill>
                  <a:schemeClr val="tx2"/>
                </a:solidFill>
              </a:rPr>
              <a:t>004</a:t>
            </a:r>
            <a:endParaRPr lang="ko-KR" altLang="en-US" sz="7200" b="1" dirty="0">
              <a:solidFill>
                <a:schemeClr val="tx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3434" y="3549402"/>
            <a:ext cx="36760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150" dirty="0">
                <a:solidFill>
                  <a:schemeClr val="tx2"/>
                </a:solidFill>
                <a:latin typeface="+mn-ea"/>
              </a:rPr>
              <a:t>Analysis of Big Data</a:t>
            </a:r>
            <a:endParaRPr lang="ko-KR" altLang="en-US" sz="3200" spc="-1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489352" y="3392488"/>
            <a:ext cx="6974704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이등변 삼각형 10"/>
          <p:cNvSpPr/>
          <p:nvPr/>
        </p:nvSpPr>
        <p:spPr>
          <a:xfrm>
            <a:off x="6688067" y="919927"/>
            <a:ext cx="3334365" cy="4594205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이등변 삼각형 11"/>
          <p:cNvSpPr/>
          <p:nvPr/>
        </p:nvSpPr>
        <p:spPr>
          <a:xfrm>
            <a:off x="8552835" y="919927"/>
            <a:ext cx="3334365" cy="4594205"/>
          </a:xfrm>
          <a:prstGeom prst="triangle">
            <a:avLst/>
          </a:prstGeom>
          <a:solidFill>
            <a:schemeClr val="accent4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81260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2638317" y="2217220"/>
            <a:ext cx="7308593" cy="1442610"/>
            <a:chOff x="1468544" y="2902684"/>
            <a:chExt cx="9254912" cy="1796907"/>
          </a:xfrm>
        </p:grpSpPr>
        <p:sp>
          <p:nvSpPr>
            <p:cNvPr id="7" name="모서리가 둥근 직사각형 6"/>
            <p:cNvSpPr/>
            <p:nvPr/>
          </p:nvSpPr>
          <p:spPr>
            <a:xfrm rot="2700000">
              <a:off x="1468544" y="2902689"/>
              <a:ext cx="1796902" cy="1796902"/>
            </a:xfrm>
            <a:prstGeom prst="roundRect">
              <a:avLst/>
            </a:prstGeom>
            <a:solidFill>
              <a:schemeClr val="accent1">
                <a:alpha val="70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8" name="모서리가 둥근 직사각형 17"/>
            <p:cNvSpPr/>
            <p:nvPr/>
          </p:nvSpPr>
          <p:spPr>
            <a:xfrm rot="2700000">
              <a:off x="5197549" y="2902687"/>
              <a:ext cx="1796902" cy="1796902"/>
            </a:xfrm>
            <a:prstGeom prst="roundRect">
              <a:avLst/>
            </a:prstGeom>
            <a:solidFill>
              <a:schemeClr val="accent1">
                <a:alpha val="70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9" name="모서리가 둥근 직사각형 18"/>
            <p:cNvSpPr/>
            <p:nvPr/>
          </p:nvSpPr>
          <p:spPr>
            <a:xfrm rot="2700000">
              <a:off x="8926554" y="2902684"/>
              <a:ext cx="1796902" cy="1796902"/>
            </a:xfrm>
            <a:prstGeom prst="roundRect">
              <a:avLst/>
            </a:prstGeom>
            <a:solidFill>
              <a:schemeClr val="accent1">
                <a:alpha val="70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cxnSp>
        <p:nvCxnSpPr>
          <p:cNvPr id="3" name="직선 화살표 연결선 2"/>
          <p:cNvCxnSpPr/>
          <p:nvPr/>
        </p:nvCxnSpPr>
        <p:spPr>
          <a:xfrm>
            <a:off x="4581344" y="2938521"/>
            <a:ext cx="6995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2149489" y="4509594"/>
            <a:ext cx="25857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b="1" dirty="0">
                <a:solidFill>
                  <a:schemeClr val="tx2"/>
                </a:solidFill>
              </a:rPr>
              <a:t>-</a:t>
            </a:r>
            <a:r>
              <a:rPr lang="ko-KR" altLang="en-US" b="1" dirty="0">
                <a:solidFill>
                  <a:schemeClr val="tx2"/>
                </a:solidFill>
              </a:rPr>
              <a:t>데이터 기초 정보 탐색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280879" y="4509594"/>
            <a:ext cx="20234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b="1" dirty="0">
                <a:solidFill>
                  <a:schemeClr val="tx2"/>
                </a:solidFill>
              </a:rPr>
              <a:t>-</a:t>
            </a:r>
            <a:r>
              <a:rPr lang="ko-KR" altLang="en-US" b="1" dirty="0">
                <a:solidFill>
                  <a:schemeClr val="tx2"/>
                </a:solidFill>
              </a:rPr>
              <a:t>인사이트 발견</a:t>
            </a:r>
            <a:endParaRPr lang="en-US" altLang="ko-KR" b="1" dirty="0">
              <a:solidFill>
                <a:schemeClr val="tx2"/>
              </a:solidFill>
            </a:endParaRPr>
          </a:p>
          <a:p>
            <a:pPr algn="just"/>
            <a:r>
              <a:rPr lang="en-US" altLang="ko-KR" b="1" dirty="0">
                <a:solidFill>
                  <a:schemeClr val="tx2"/>
                </a:solidFill>
              </a:rPr>
              <a:t>-</a:t>
            </a:r>
            <a:r>
              <a:rPr lang="ko-KR" altLang="en-US" b="1" dirty="0">
                <a:solidFill>
                  <a:schemeClr val="tx2"/>
                </a:solidFill>
              </a:rPr>
              <a:t>데이터 속성 탐색</a:t>
            </a:r>
            <a:endParaRPr lang="en-US" altLang="ko-KR" b="1" dirty="0">
              <a:solidFill>
                <a:schemeClr val="tx2"/>
              </a:solidFill>
            </a:endParaRPr>
          </a:p>
          <a:p>
            <a:pPr algn="just"/>
            <a:r>
              <a:rPr lang="en-US" altLang="ko-KR" b="1" dirty="0">
                <a:solidFill>
                  <a:schemeClr val="tx2"/>
                </a:solidFill>
              </a:rPr>
              <a:t>-</a:t>
            </a:r>
            <a:r>
              <a:rPr lang="ko-KR" altLang="en-US" b="1" dirty="0">
                <a:solidFill>
                  <a:schemeClr val="tx2"/>
                </a:solidFill>
              </a:rPr>
              <a:t>피처 간 상관관계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8280908" y="4509594"/>
            <a:ext cx="2495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b="1" dirty="0">
                <a:solidFill>
                  <a:schemeClr val="tx2"/>
                </a:solidFill>
              </a:rPr>
              <a:t>-</a:t>
            </a:r>
            <a:r>
              <a:rPr lang="ko-KR" altLang="en-US" b="1" dirty="0">
                <a:solidFill>
                  <a:schemeClr val="tx2"/>
                </a:solidFill>
              </a:rPr>
              <a:t>탐색한 데이터 시각화</a:t>
            </a:r>
            <a:endParaRPr lang="en-US" altLang="ko-KR" b="1" dirty="0">
              <a:solidFill>
                <a:schemeClr val="tx2"/>
              </a:solidFill>
            </a:endParaRPr>
          </a:p>
          <a:p>
            <a:pPr algn="just"/>
            <a:endParaRPr lang="ko-KR" altLang="en-US" b="1" dirty="0">
              <a:solidFill>
                <a:schemeClr val="tx2"/>
              </a:solidFill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282143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4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27" name="그룹 26"/>
          <p:cNvGrpSpPr/>
          <p:nvPr/>
        </p:nvGrpSpPr>
        <p:grpSpPr>
          <a:xfrm>
            <a:off x="1188881" y="351819"/>
            <a:ext cx="1848135" cy="660429"/>
            <a:chOff x="1188881" y="351819"/>
            <a:chExt cx="1848135" cy="660429"/>
          </a:xfrm>
        </p:grpSpPr>
        <p:sp>
          <p:nvSpPr>
            <p:cNvPr id="28" name="TextBox 27"/>
            <p:cNvSpPr txBox="1"/>
            <p:nvPr/>
          </p:nvSpPr>
          <p:spPr>
            <a:xfrm>
              <a:off x="1188881" y="351819"/>
              <a:ext cx="184813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004 Analysis of </a:t>
              </a:r>
              <a:r>
                <a:rPr lang="en-US" altLang="ko-KR" sz="1200" dirty="0" smtClean="0"/>
                <a:t>Big Data</a:t>
              </a:r>
              <a:endParaRPr lang="ko-KR" altLang="en-US" sz="1200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188881" y="581361"/>
              <a:ext cx="18473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2200" dirty="0"/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2787475" y="2461467"/>
            <a:ext cx="112069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Step1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758359" y="2506333"/>
            <a:ext cx="112069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Step2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8677056" y="2506332"/>
            <a:ext cx="112069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Step3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cxnSp>
        <p:nvCxnSpPr>
          <p:cNvPr id="33" name="직선 화살표 연결선 32"/>
          <p:cNvCxnSpPr/>
          <p:nvPr/>
        </p:nvCxnSpPr>
        <p:spPr>
          <a:xfrm>
            <a:off x="7526134" y="2938521"/>
            <a:ext cx="6995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04628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202600" y="2036242"/>
            <a:ext cx="3413702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</a:t>
            </a:r>
            <a:r>
              <a:rPr lang="ko-KR" altLang="en-US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공공데이터를 이용해서 </a:t>
            </a:r>
            <a:r>
              <a:rPr lang="ko-KR" altLang="en-US" sz="1600" dirty="0" err="1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의미있는</a:t>
            </a:r>
            <a:r>
              <a:rPr lang="ko-KR" altLang="en-US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정보 </a:t>
            </a:r>
            <a:r>
              <a:rPr lang="ko-KR" altLang="en-US" sz="1600" dirty="0" smtClean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추출</a:t>
            </a:r>
            <a:endParaRPr lang="en-US" altLang="ko-KR" sz="1600" dirty="0">
              <a:solidFill>
                <a:schemeClr val="tx2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just"/>
            <a:endParaRPr lang="en-US" altLang="ko-KR" sz="1600" dirty="0">
              <a:solidFill>
                <a:schemeClr val="tx2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just"/>
            <a:r>
              <a:rPr lang="en-US" altLang="ko-KR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</a:t>
            </a:r>
            <a:r>
              <a:rPr lang="ko-KR" altLang="en-US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추출한 정보 시각화 </a:t>
            </a:r>
            <a:endParaRPr lang="en-US" altLang="ko-KR" sz="1600" dirty="0">
              <a:solidFill>
                <a:schemeClr val="tx2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just"/>
            <a:endParaRPr lang="en-US" altLang="ko-KR" sz="1600" dirty="0">
              <a:solidFill>
                <a:schemeClr val="tx2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just"/>
            <a:r>
              <a:rPr lang="en-US" altLang="ko-KR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</a:t>
            </a:r>
            <a:r>
              <a:rPr lang="ko-KR" altLang="en-US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정보를 바탕으로 관련 산업군에서 어떻게 쓰일 수 있을 지 생각해보기</a:t>
            </a:r>
            <a:endParaRPr lang="en-US" altLang="ko-KR" sz="1600" dirty="0">
              <a:solidFill>
                <a:schemeClr val="tx2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just"/>
            <a:endParaRPr lang="en-US" altLang="ko-KR" sz="1200" dirty="0">
              <a:solidFill>
                <a:schemeClr val="tx2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just"/>
            <a:endParaRPr lang="ko-KR" altLang="en-US" sz="1200" dirty="0">
              <a:solidFill>
                <a:schemeClr val="tx2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209446" y="1440345"/>
            <a:ext cx="14157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tx2">
                    <a:lumMod val="75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기획의도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6098924" y="2023344"/>
            <a:ext cx="49391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</a:t>
            </a:r>
            <a:r>
              <a:rPr lang="ko-KR" altLang="en-US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공공데이터 사이트에서 </a:t>
            </a:r>
            <a:r>
              <a:rPr lang="en-US" altLang="ko-KR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‘</a:t>
            </a:r>
            <a:r>
              <a:rPr lang="ko-KR" altLang="en-US" sz="1600" dirty="0" err="1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도시별</a:t>
            </a:r>
            <a:r>
              <a:rPr lang="ko-KR" altLang="en-US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음주운전교통사고</a:t>
            </a:r>
            <a:r>
              <a:rPr lang="en-US" altLang="ko-KR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’</a:t>
            </a:r>
            <a:r>
              <a:rPr lang="ko-KR" altLang="en-US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자료를 선택</a:t>
            </a:r>
            <a:r>
              <a:rPr lang="en-US" altLang="ko-KR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, </a:t>
            </a:r>
            <a:r>
              <a:rPr lang="ko-KR" altLang="en-US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추출</a:t>
            </a:r>
            <a:r>
              <a:rPr lang="en-US" altLang="ko-KR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, </a:t>
            </a:r>
            <a:r>
              <a:rPr lang="ko-KR" altLang="en-US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속성탐색</a:t>
            </a:r>
            <a:r>
              <a:rPr lang="en-US" altLang="ko-KR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, </a:t>
            </a:r>
            <a:r>
              <a:rPr lang="ko-KR" altLang="en-US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가공</a:t>
            </a:r>
            <a:r>
              <a:rPr lang="en-US" altLang="ko-KR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, </a:t>
            </a:r>
            <a:r>
              <a:rPr lang="ko-KR" altLang="en-US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시각화해보기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6755516" y="1427447"/>
            <a:ext cx="21162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tx2">
                    <a:lumMod val="75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프로젝트 개요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3341814" y="4833368"/>
            <a:ext cx="3413702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Tx/>
              <a:buChar char="-"/>
            </a:pPr>
            <a:r>
              <a:rPr lang="en-US" altLang="ko-KR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Python</a:t>
            </a:r>
          </a:p>
          <a:p>
            <a:pPr marL="342900" indent="-342900" algn="just">
              <a:buFontTx/>
              <a:buChar char="-"/>
            </a:pPr>
            <a:r>
              <a:rPr lang="en-US" altLang="ko-KR" sz="1600" dirty="0" err="1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Jupyter</a:t>
            </a:r>
            <a:r>
              <a:rPr lang="en-US" altLang="ko-KR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Notebook</a:t>
            </a:r>
          </a:p>
          <a:p>
            <a:pPr marL="342900" indent="-342900" algn="just">
              <a:buFontTx/>
              <a:buChar char="-"/>
            </a:pPr>
            <a:r>
              <a:rPr lang="en-US" altLang="ko-KR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Anaconda</a:t>
            </a:r>
          </a:p>
          <a:p>
            <a:pPr marL="342900" indent="-342900" algn="just">
              <a:buFontTx/>
              <a:buChar char="-"/>
            </a:pPr>
            <a:r>
              <a:rPr lang="en-US" altLang="ko-KR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Pandas</a:t>
            </a:r>
          </a:p>
          <a:p>
            <a:pPr marL="342900" indent="-342900" algn="just">
              <a:buFontTx/>
              <a:buChar char="-"/>
            </a:pPr>
            <a:r>
              <a:rPr lang="en-US" altLang="ko-KR" sz="1600" dirty="0" err="1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Numpy</a:t>
            </a:r>
            <a:endParaRPr lang="en-US" altLang="ko-KR" sz="1600" dirty="0">
              <a:solidFill>
                <a:schemeClr val="tx2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marL="342900" indent="-342900" algn="just">
              <a:buFontTx/>
              <a:buChar char="-"/>
            </a:pPr>
            <a:r>
              <a:rPr lang="en-US" altLang="ko-KR" sz="1600" dirty="0" err="1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matplotlib</a:t>
            </a:r>
            <a:endParaRPr lang="en-US" altLang="ko-KR" sz="1600" dirty="0">
              <a:solidFill>
                <a:schemeClr val="tx2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marL="342900" indent="-342900" algn="just">
              <a:buFontTx/>
              <a:buChar char="-"/>
            </a:pPr>
            <a:r>
              <a:rPr lang="en-US" altLang="ko-KR" sz="9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</a:p>
          <a:p>
            <a:pPr algn="just"/>
            <a:endParaRPr lang="ko-KR" altLang="en-US" sz="900" dirty="0">
              <a:solidFill>
                <a:schemeClr val="tx2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4348661" y="4237471"/>
            <a:ext cx="14157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tx2">
                    <a:lumMod val="75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개발환경</a:t>
            </a:r>
          </a:p>
        </p:txBody>
      </p:sp>
      <p:cxnSp>
        <p:nvCxnSpPr>
          <p:cNvPr id="17" name="직선 연결선 16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4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1188881" y="351819"/>
            <a:ext cx="1955985" cy="660429"/>
            <a:chOff x="1188881" y="351819"/>
            <a:chExt cx="1955985" cy="660429"/>
          </a:xfrm>
        </p:grpSpPr>
        <p:sp>
          <p:nvSpPr>
            <p:cNvPr id="21" name="TextBox 20"/>
            <p:cNvSpPr txBox="1"/>
            <p:nvPr/>
          </p:nvSpPr>
          <p:spPr>
            <a:xfrm>
              <a:off x="1188881" y="351819"/>
              <a:ext cx="18048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004 Analysis of </a:t>
              </a:r>
              <a:r>
                <a:rPr lang="en-US" altLang="ko-KR" sz="1200" dirty="0" err="1"/>
                <a:t>BigData</a:t>
              </a:r>
              <a:endParaRPr lang="ko-KR" altLang="en-US" sz="1200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188881" y="581361"/>
              <a:ext cx="1955985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프로젝트 개요</a:t>
              </a: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7152755" y="4833368"/>
            <a:ext cx="36241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자료를 선정</a:t>
            </a:r>
            <a:r>
              <a:rPr lang="en-US" altLang="ko-KR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, </a:t>
            </a:r>
            <a:r>
              <a:rPr lang="ko-KR" altLang="en-US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가공</a:t>
            </a:r>
            <a:r>
              <a:rPr lang="en-US" altLang="ko-KR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, </a:t>
            </a:r>
            <a:r>
              <a:rPr lang="ko-KR" altLang="en-US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상관관계 파악</a:t>
            </a:r>
            <a:r>
              <a:rPr lang="en-US" altLang="ko-KR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/>
            </a:r>
            <a:br>
              <a:rPr lang="en-US" altLang="ko-KR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</a:br>
            <a:endParaRPr lang="en-US" altLang="ko-KR" sz="1600" dirty="0">
              <a:solidFill>
                <a:schemeClr val="tx2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marL="285750" indent="-285750" algn="just">
              <a:buFontTx/>
              <a:buChar char="-"/>
            </a:pPr>
            <a:r>
              <a:rPr lang="ko-KR" altLang="en-US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탐색한 데이터를 바탕으로 시각화</a:t>
            </a:r>
            <a:endParaRPr lang="en-US" altLang="ko-KR" sz="1600" dirty="0">
              <a:solidFill>
                <a:schemeClr val="tx2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467380" y="4237471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tx2">
                    <a:lumMod val="75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역할</a:t>
            </a:r>
          </a:p>
        </p:txBody>
      </p:sp>
    </p:spTree>
    <p:extLst>
      <p:ext uri="{BB962C8B-B14F-4D97-AF65-F5344CB8AC3E}">
        <p14:creationId xmlns:p14="http://schemas.microsoft.com/office/powerpoint/2010/main" val="19195956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2347883"/>
              </p:ext>
            </p:extLst>
          </p:nvPr>
        </p:nvGraphicFramePr>
        <p:xfrm>
          <a:off x="822326" y="1320484"/>
          <a:ext cx="10575776" cy="491421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270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13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126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847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69166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1" dirty="0">
                        <a:solidFill>
                          <a:schemeClr val="bg1"/>
                        </a:solidFill>
                        <a:latin typeface="+mn-lt"/>
                        <a:ea typeface="Adobe 고딕 Std B" panose="020B0800000000000000" pitchFamily="34" charset="-127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lt"/>
                          <a:ea typeface="Adobe 고딕 Std B" panose="020B0800000000000000" pitchFamily="34" charset="-127"/>
                        </a:rPr>
                        <a:t>사전 계획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lt"/>
                          <a:ea typeface="Adobe 고딕 Std B" panose="020B0800000000000000" pitchFamily="34" charset="-127"/>
                        </a:rPr>
                        <a:t>자료 수집 및 준비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lt"/>
                          <a:ea typeface="Adobe 고딕 Std B" panose="020B0800000000000000" pitchFamily="34" charset="-127"/>
                        </a:rPr>
                        <a:t>총 개발 기간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16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+mn-lt"/>
                          <a:ea typeface="Adobe 고딕 Std B" panose="020B0800000000000000" pitchFamily="34" charset="-127"/>
                        </a:rPr>
                        <a:t>Mini </a:t>
                      </a:r>
                      <a:r>
                        <a:rPr lang="en-US" altLang="ko-KR" sz="2000" dirty="0" err="1">
                          <a:latin typeface="+mn-lt"/>
                          <a:ea typeface="Adobe 고딕 Std B" panose="020B0800000000000000" pitchFamily="34" charset="-127"/>
                        </a:rPr>
                        <a:t>PhotoShop</a:t>
                      </a:r>
                      <a:endParaRPr lang="ko-KR" altLang="en-US" sz="2000" dirty="0">
                        <a:latin typeface="+mn-lt"/>
                        <a:ea typeface="Adobe 고딕 Std B" panose="020B0800000000000000" pitchFamily="34" charset="-127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latin typeface="+mj-ea"/>
                          <a:ea typeface="+mj-ea"/>
                        </a:rPr>
                        <a:t>기획 및 주제 선정 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latin typeface="+mj-ea"/>
                          <a:ea typeface="+mj-ea"/>
                        </a:rPr>
                        <a:t>포토샵</a:t>
                      </a:r>
                      <a:r>
                        <a:rPr lang="en-US" altLang="ko-KR" sz="1800" b="0" dirty="0"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800" b="0" dirty="0" err="1">
                          <a:latin typeface="+mj-ea"/>
                          <a:ea typeface="+mj-ea"/>
                        </a:rPr>
                        <a:t>그림판</a:t>
                      </a:r>
                      <a:r>
                        <a:rPr lang="ko-KR" altLang="en-US" sz="1800" b="0" dirty="0">
                          <a:latin typeface="+mj-ea"/>
                          <a:ea typeface="+mj-ea"/>
                        </a:rPr>
                        <a:t> 기능 조사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dirty="0">
                          <a:latin typeface="+mj-lt"/>
                          <a:ea typeface="Adobe 고딕 Std B" panose="020B0800000000000000" pitchFamily="34" charset="-127"/>
                        </a:rPr>
                        <a:t>2021.11.10-2021.11.17</a:t>
                      </a:r>
                      <a:endParaRPr lang="ko-KR" altLang="en-US" sz="1800" b="0" dirty="0">
                        <a:latin typeface="+mj-lt"/>
                        <a:ea typeface="Adobe 고딕 Std B" panose="020B0800000000000000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16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err="1">
                          <a:latin typeface="+mn-lt"/>
                          <a:ea typeface="Adobe 고딕 Std B" panose="020B0800000000000000" pitchFamily="34" charset="-127"/>
                        </a:rPr>
                        <a:t>PingPong</a:t>
                      </a:r>
                      <a:r>
                        <a:rPr lang="en-US" altLang="ko-KR" sz="2000" dirty="0">
                          <a:latin typeface="+mn-lt"/>
                          <a:ea typeface="Adobe 고딕 Std B" panose="020B0800000000000000" pitchFamily="34" charset="-127"/>
                        </a:rPr>
                        <a:t> Game</a:t>
                      </a:r>
                      <a:endParaRPr lang="ko-KR" altLang="en-US" sz="2000" dirty="0">
                        <a:latin typeface="+mn-lt"/>
                        <a:ea typeface="Adobe 고딕 Std B" panose="020B0800000000000000" pitchFamily="34" charset="-127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latin typeface="+mj-ea"/>
                          <a:ea typeface="+mj-ea"/>
                        </a:rPr>
                        <a:t>기획 및 주제 선정 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latin typeface="+mj-ea"/>
                          <a:ea typeface="+mj-ea"/>
                        </a:rPr>
                        <a:t>추가하고 싶은 기능 조사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 smtClean="0">
                          <a:latin typeface="+mj-lt"/>
                          <a:ea typeface="Adobe 고딕 Std B" panose="020B0800000000000000" pitchFamily="34" charset="-127"/>
                        </a:rPr>
                        <a:t>2021.11.19-</a:t>
                      </a:r>
                    </a:p>
                    <a:p>
                      <a:pPr algn="ctr" latinLnBrk="1"/>
                      <a:r>
                        <a:rPr lang="en-US" altLang="ko-KR" sz="1800" b="0" dirty="0" smtClean="0">
                          <a:latin typeface="+mj-lt"/>
                          <a:ea typeface="Adobe 고딕 Std B" panose="020B0800000000000000" pitchFamily="34" charset="-127"/>
                        </a:rPr>
                        <a:t>2021.11.24</a:t>
                      </a:r>
                      <a:endParaRPr lang="ko-KR" altLang="en-US" sz="1800" b="0" dirty="0">
                        <a:latin typeface="+mj-lt"/>
                        <a:ea typeface="Adobe 고딕 Std B" panose="020B0800000000000000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163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>
                          <a:latin typeface="+mn-lt"/>
                          <a:ea typeface="Adobe 고딕 Std B" panose="020B0800000000000000" pitchFamily="34" charset="-127"/>
                        </a:rPr>
                        <a:t>My Personal Game</a:t>
                      </a:r>
                      <a:endParaRPr lang="ko-KR" altLang="en-US" sz="2000" dirty="0">
                        <a:latin typeface="+mn-lt"/>
                        <a:ea typeface="Adobe 고딕 Std B" panose="020B0800000000000000" pitchFamily="34" charset="-127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latin typeface="+mj-ea"/>
                          <a:ea typeface="+mj-ea"/>
                        </a:rPr>
                        <a:t>기획 및 주제 선정 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latin typeface="+mj-ea"/>
                          <a:ea typeface="+mj-ea"/>
                        </a:rPr>
                        <a:t>추가하고 싶은 기능 조사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dirty="0">
                          <a:latin typeface="+mj-lt"/>
                          <a:ea typeface="Adobe 고딕 Std B" panose="020B0800000000000000" pitchFamily="34" charset="-127"/>
                        </a:rPr>
                        <a:t>2021.11.24-2021.12.01</a:t>
                      </a:r>
                      <a:endParaRPr lang="ko-KR" altLang="en-US" sz="1800" b="0" dirty="0">
                        <a:latin typeface="+mj-lt"/>
                        <a:ea typeface="Adobe 고딕 Std B" panose="020B0800000000000000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295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err="1">
                          <a:latin typeface="+mn-lt"/>
                          <a:ea typeface="Adobe 고딕 Std B" panose="020B0800000000000000" pitchFamily="34" charset="-127"/>
                        </a:rPr>
                        <a:t>BigData</a:t>
                      </a:r>
                      <a:r>
                        <a:rPr lang="en-US" altLang="ko-KR" sz="2000" dirty="0">
                          <a:latin typeface="+mn-lt"/>
                          <a:ea typeface="Adobe 고딕 Std B" panose="020B0800000000000000" pitchFamily="34" charset="-127"/>
                        </a:rPr>
                        <a:t> Analysis</a:t>
                      </a:r>
                      <a:endParaRPr lang="ko-KR" altLang="en-US" sz="2000" dirty="0">
                        <a:latin typeface="+mn-lt"/>
                        <a:ea typeface="Adobe 고딕 Std B" panose="020B0800000000000000" pitchFamily="34" charset="-127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latin typeface="+mj-ea"/>
                          <a:ea typeface="+mj-ea"/>
                        </a:rPr>
                        <a:t>기획 및 주제 선정 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 err="1">
                          <a:latin typeface="+mj-ea"/>
                          <a:ea typeface="+mj-ea"/>
                        </a:rPr>
                        <a:t>공공데이터포탈에서</a:t>
                      </a:r>
                      <a:r>
                        <a:rPr lang="ko-KR" altLang="en-US" sz="1800" b="0" dirty="0">
                          <a:latin typeface="+mj-ea"/>
                          <a:ea typeface="+mj-ea"/>
                        </a:rPr>
                        <a:t> 자료수집</a:t>
                      </a:r>
                      <a:endParaRPr lang="en-US" altLang="ko-KR" sz="1800" b="0" dirty="0">
                        <a:latin typeface="+mj-ea"/>
                        <a:ea typeface="+mj-ea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latin typeface="+mj-ea"/>
                          <a:ea typeface="+mj-ea"/>
                        </a:rPr>
                        <a:t>설정한 목표에 맞는 데이터 도출 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dirty="0">
                          <a:latin typeface="+mj-lt"/>
                          <a:ea typeface="Adobe 고딕 Std B" panose="020B0800000000000000" pitchFamily="34" charset="-127"/>
                        </a:rPr>
                        <a:t>2021.12.22-2021.12.22</a:t>
                      </a:r>
                      <a:endParaRPr lang="ko-KR" altLang="en-US" sz="1800" b="0" dirty="0">
                        <a:latin typeface="+mj-lt"/>
                        <a:ea typeface="Adobe 고딕 Std B" panose="020B0800000000000000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295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>
                          <a:latin typeface="+mn-lt"/>
                          <a:ea typeface="Adobe 고딕 Std B" panose="020B0800000000000000" pitchFamily="34" charset="-127"/>
                        </a:rPr>
                        <a:t>Web</a:t>
                      </a:r>
                      <a:r>
                        <a:rPr lang="en-US" altLang="ko-KR" sz="2000" baseline="0" dirty="0" smtClean="0">
                          <a:latin typeface="+mn-lt"/>
                          <a:ea typeface="Adobe 고딕 Std B" panose="020B0800000000000000" pitchFamily="34" charset="-127"/>
                        </a:rPr>
                        <a:t> Crawling</a:t>
                      </a:r>
                      <a:endParaRPr lang="ko-KR" altLang="en-US" sz="2000" dirty="0">
                        <a:latin typeface="+mn-lt"/>
                        <a:ea typeface="Adobe 고딕 Std B" panose="020B0800000000000000" pitchFamily="34" charset="-127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 smtClean="0">
                          <a:latin typeface="+mj-ea"/>
                          <a:ea typeface="+mj-ea"/>
                        </a:rPr>
                        <a:t>기획 및 주제 선정 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800" b="0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 err="1" smtClean="0">
                          <a:latin typeface="+mj-ea"/>
                          <a:ea typeface="+mj-ea"/>
                        </a:rPr>
                        <a:t>뉴스데이터</a:t>
                      </a:r>
                      <a:r>
                        <a:rPr lang="ko-KR" altLang="en-US" sz="1800" b="0" dirty="0" smtClean="0">
                          <a:latin typeface="+mj-ea"/>
                          <a:ea typeface="+mj-ea"/>
                        </a:rPr>
                        <a:t> 수집</a:t>
                      </a:r>
                      <a:r>
                        <a:rPr lang="en-US" altLang="ko-KR" sz="1800" b="0" baseline="0" dirty="0" smtClean="0">
                          <a:latin typeface="+mj-ea"/>
                          <a:ea typeface="+mj-ea"/>
                        </a:rPr>
                        <a:t> </a:t>
                      </a:r>
                      <a:br>
                        <a:rPr lang="en-US" altLang="ko-KR" sz="1800" b="0" baseline="0" dirty="0" smtClean="0">
                          <a:latin typeface="+mj-ea"/>
                          <a:ea typeface="+mj-ea"/>
                        </a:rPr>
                      </a:br>
                      <a:r>
                        <a:rPr lang="ko-KR" altLang="en-US" sz="1800" b="0" baseline="0" dirty="0" smtClean="0">
                          <a:latin typeface="+mj-ea"/>
                          <a:ea typeface="+mj-ea"/>
                        </a:rPr>
                        <a:t>원하는 데이터의 여러 페이지 </a:t>
                      </a:r>
                      <a:endParaRPr lang="en-US" altLang="ko-KR" sz="1800" b="0" baseline="0" dirty="0" smtClean="0">
                        <a:latin typeface="+mj-ea"/>
                        <a:ea typeface="+mj-ea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baseline="0" dirty="0" smtClean="0">
                          <a:latin typeface="+mj-ea"/>
                          <a:ea typeface="+mj-ea"/>
                        </a:rPr>
                        <a:t>결과 도출 </a:t>
                      </a:r>
                      <a:endParaRPr lang="ko-KR" altLang="en-US" sz="1800" b="0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dirty="0" smtClean="0">
                          <a:latin typeface="+mj-lt"/>
                          <a:ea typeface="Adobe 고딕 Std B" panose="020B0800000000000000" pitchFamily="34" charset="-127"/>
                        </a:rPr>
                        <a:t>2021.01-07-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dirty="0" smtClean="0">
                          <a:latin typeface="+mj-lt"/>
                          <a:ea typeface="Adobe 고딕 Std B" panose="020B0800000000000000" pitchFamily="34" charset="-127"/>
                        </a:rPr>
                        <a:t>2021.01.07</a:t>
                      </a:r>
                      <a:endParaRPr lang="ko-KR" altLang="en-US" sz="1800" b="0" dirty="0">
                        <a:latin typeface="+mj-lt"/>
                        <a:ea typeface="Adobe 고딕 Std B" panose="020B0800000000000000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884895"/>
                  </a:ext>
                </a:extLst>
              </a:tr>
              <a:tr h="349502">
                <a:tc gridSpan="4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dirty="0"/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cxnSp>
        <p:nvCxnSpPr>
          <p:cNvPr id="9" name="직선 연결선 8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18" name="그룹 17"/>
          <p:cNvGrpSpPr/>
          <p:nvPr/>
        </p:nvGrpSpPr>
        <p:grpSpPr>
          <a:xfrm>
            <a:off x="1188881" y="351819"/>
            <a:ext cx="3602268" cy="569386"/>
            <a:chOff x="1188881" y="351819"/>
            <a:chExt cx="3602268" cy="569386"/>
          </a:xfrm>
        </p:grpSpPr>
        <p:sp>
          <p:nvSpPr>
            <p:cNvPr id="19" name="TextBox 18"/>
            <p:cNvSpPr txBox="1"/>
            <p:nvPr/>
          </p:nvSpPr>
          <p:spPr>
            <a:xfrm>
              <a:off x="1188881" y="351819"/>
              <a:ext cx="22794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 </a:t>
              </a:r>
              <a:endParaRPr lang="ko-KR" altLang="en-US" sz="1200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188881" y="490318"/>
              <a:ext cx="3602268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b="1" dirty="0">
                  <a:latin typeface="+mj-lt"/>
                </a:rPr>
                <a:t>프로젝트 절차 및 개발 기간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1404873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cxnSp>
        <p:nvCxnSpPr>
          <p:cNvPr id="17" name="직선 연결선 16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4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1188881" y="351819"/>
            <a:ext cx="1804853" cy="660429"/>
            <a:chOff x="1188881" y="351819"/>
            <a:chExt cx="1804853" cy="660429"/>
          </a:xfrm>
        </p:grpSpPr>
        <p:sp>
          <p:nvSpPr>
            <p:cNvPr id="21" name="TextBox 20"/>
            <p:cNvSpPr txBox="1"/>
            <p:nvPr/>
          </p:nvSpPr>
          <p:spPr>
            <a:xfrm>
              <a:off x="1188881" y="351819"/>
              <a:ext cx="18048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004 Analysis of </a:t>
              </a:r>
              <a:r>
                <a:rPr lang="en-US" altLang="ko-KR" sz="1200" dirty="0" err="1"/>
                <a:t>BigData</a:t>
              </a:r>
              <a:endParaRPr lang="ko-KR" altLang="en-US" sz="1200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188881" y="581361"/>
              <a:ext cx="1673856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데이터 출처</a:t>
              </a:r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490138" y="1830021"/>
            <a:ext cx="485354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</a:t>
            </a:r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데이터 출처</a:t>
            </a:r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: </a:t>
            </a:r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공공데이터 포탈</a:t>
            </a:r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/>
            </a:r>
            <a:b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</a:br>
            <a:endParaRPr lang="en-US" altLang="ko-KR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r>
              <a:rPr lang="en-US" altLang="ko-KR" b="0" i="0" dirty="0">
                <a:solidFill>
                  <a:srgbClr val="333333"/>
                </a:solidFill>
                <a:effectLst/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파일데이터명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Adobe 고딕 Std B" panose="020B0800000000000000" pitchFamily="34" charset="-127"/>
                <a:ea typeface="Adobe 고딕 Std B" panose="020B0800000000000000" pitchFamily="34" charset="-127"/>
              </a:rPr>
              <a:t>: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도로교통공단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Adobe 고딕 Std B" panose="020B0800000000000000" pitchFamily="34" charset="-127"/>
                <a:ea typeface="Adobe 고딕 Std B" panose="020B0800000000000000" pitchFamily="34" charset="-127"/>
              </a:rPr>
              <a:t>_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부문별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Adobe 고딕 Std B" panose="020B0800000000000000" pitchFamily="34" charset="-127"/>
                <a:ea typeface="Adobe 고딕 Std B" panose="020B0800000000000000" pitchFamily="34" charset="-127"/>
              </a:rPr>
              <a:t>_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음주운전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Adobe 고딕 Std B" panose="020B0800000000000000" pitchFamily="34" charset="-127"/>
                <a:ea typeface="Adobe 고딕 Std B" panose="020B0800000000000000" pitchFamily="34" charset="-127"/>
              </a:rPr>
              <a:t>_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교통사고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Adobe 고딕 Std B" panose="020B0800000000000000" pitchFamily="34" charset="-127"/>
                <a:ea typeface="Adobe 고딕 Std B" panose="020B0800000000000000" pitchFamily="34" charset="-127"/>
              </a:rPr>
              <a:t>_20181231</a:t>
            </a:r>
            <a:br>
              <a:rPr lang="en-US" altLang="ko-KR" b="0" i="0" dirty="0">
                <a:solidFill>
                  <a:srgbClr val="333333"/>
                </a:solidFill>
                <a:effectLst/>
                <a:latin typeface="Adobe 고딕 Std B" panose="020B0800000000000000" pitchFamily="34" charset="-127"/>
                <a:ea typeface="Adobe 고딕 Std B" panose="020B0800000000000000" pitchFamily="34" charset="-127"/>
              </a:rPr>
            </a:br>
            <a:endParaRPr lang="en-US" altLang="ko-KR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</a:t>
            </a:r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포함내용</a:t>
            </a:r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: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시도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Adobe 고딕 Std B" panose="020B0800000000000000" pitchFamily="34" charset="-127"/>
                <a:ea typeface="Adobe 고딕 Std B" panose="020B0800000000000000" pitchFamily="34" charset="-127"/>
              </a:rPr>
              <a:t>, </a:t>
            </a:r>
            <a:r>
              <a:rPr lang="ko-KR" altLang="en-US" b="0" i="0" dirty="0" err="1">
                <a:solidFill>
                  <a:srgbClr val="333333"/>
                </a:solidFill>
                <a:effectLst/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시군구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Adobe 고딕 Std B" panose="020B0800000000000000" pitchFamily="34" charset="-127"/>
                <a:ea typeface="Adobe 고딕 Std B" panose="020B0800000000000000" pitchFamily="34" charset="-127"/>
              </a:rPr>
              <a:t>,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발생건수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Adobe 고딕 Std B" panose="020B0800000000000000" pitchFamily="34" charset="-127"/>
                <a:ea typeface="Adobe 고딕 Std B" panose="020B0800000000000000" pitchFamily="34" charset="-127"/>
              </a:rPr>
              <a:t>,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사망자수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Adobe 고딕 Std B" panose="020B0800000000000000" pitchFamily="34" charset="-127"/>
                <a:ea typeface="Adobe 고딕 Std B" panose="020B0800000000000000" pitchFamily="34" charset="-127"/>
              </a:rPr>
              <a:t>,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부상자수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Adobe 고딕 Std B" panose="020B0800000000000000" pitchFamily="34" charset="-127"/>
                <a:ea typeface="Adobe 고딕 Std B" panose="020B0800000000000000" pitchFamily="34" charset="-127"/>
              </a:rPr>
              <a:t>,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중상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Adobe 고딕 Std B" panose="020B0800000000000000" pitchFamily="34" charset="-127"/>
                <a:ea typeface="Adobe 고딕 Std B" panose="020B0800000000000000" pitchFamily="34" charset="-127"/>
              </a:rPr>
              <a:t>,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경상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Adobe 고딕 Std B" panose="020B0800000000000000" pitchFamily="34" charset="-127"/>
                <a:ea typeface="Adobe 고딕 Std B" panose="020B0800000000000000" pitchFamily="34" charset="-127"/>
              </a:rPr>
              <a:t>,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부상신고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Adobe 고딕 Std B" panose="020B0800000000000000" pitchFamily="34" charset="-127"/>
                <a:ea typeface="Adobe 고딕 Std B" panose="020B0800000000000000" pitchFamily="34" charset="-127"/>
              </a:rPr>
              <a:t/>
            </a:r>
            <a:br>
              <a:rPr lang="en-US" altLang="ko-KR" b="0" i="0" dirty="0">
                <a:solidFill>
                  <a:srgbClr val="333333"/>
                </a:solidFill>
                <a:effectLst/>
                <a:latin typeface="Adobe 고딕 Std B" panose="020B0800000000000000" pitchFamily="34" charset="-127"/>
                <a:ea typeface="Adobe 고딕 Std B" panose="020B0800000000000000" pitchFamily="34" charset="-127"/>
              </a:rPr>
            </a:br>
            <a:endParaRPr lang="en-US" altLang="ko-KR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</a:t>
            </a:r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제공기관</a:t>
            </a:r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: </a:t>
            </a:r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도로교통공단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6EED0C1-1F42-4581-81F2-1559405225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3927" y="555397"/>
            <a:ext cx="4724400" cy="605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47341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cxnSp>
        <p:nvCxnSpPr>
          <p:cNvPr id="17" name="직선 연결선 16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4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1188881" y="351819"/>
            <a:ext cx="1804853" cy="660429"/>
            <a:chOff x="1188881" y="351819"/>
            <a:chExt cx="1804853" cy="660429"/>
          </a:xfrm>
        </p:grpSpPr>
        <p:sp>
          <p:nvSpPr>
            <p:cNvPr id="21" name="TextBox 20"/>
            <p:cNvSpPr txBox="1"/>
            <p:nvPr/>
          </p:nvSpPr>
          <p:spPr>
            <a:xfrm>
              <a:off x="1188881" y="351819"/>
              <a:ext cx="18048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004 Analysis of </a:t>
              </a:r>
              <a:r>
                <a:rPr lang="en-US" altLang="ko-KR" sz="1200" dirty="0" err="1"/>
                <a:t>BigData</a:t>
              </a:r>
              <a:endParaRPr lang="ko-KR" altLang="en-US" sz="1200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188881" y="581361"/>
              <a:ext cx="18473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2200" dirty="0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265814" y="1871384"/>
            <a:ext cx="48535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파일에 한글이 포함되어 있으므로 자료 추출을 위해 </a:t>
            </a:r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encoding = ‘cp949’</a:t>
            </a:r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추가</a:t>
            </a:r>
            <a:endParaRPr lang="en-US" altLang="ko-KR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r"/>
            <a:endParaRPr lang="en-US" altLang="ko-KR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r"/>
            <a:r>
              <a:rPr lang="ko-KR" altLang="en-US" dirty="0" err="1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판다스를</a:t>
            </a:r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이용해 파일 불러오기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1339" y="490318"/>
            <a:ext cx="5359128" cy="629543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E8C8999-CE30-44FE-8D83-A6CFADC7427B}"/>
              </a:ext>
            </a:extLst>
          </p:cNvPr>
          <p:cNvSpPr txBox="1"/>
          <p:nvPr/>
        </p:nvSpPr>
        <p:spPr>
          <a:xfrm>
            <a:off x="619789" y="4129613"/>
            <a:ext cx="46292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음주운전 </a:t>
            </a:r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교통사고에 대한 기본정보 </a:t>
            </a:r>
            <a:r>
              <a:rPr lang="ko-KR" altLang="en-US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추출</a:t>
            </a:r>
            <a:endParaRPr lang="en-US" altLang="ko-KR" dirty="0" smtClean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Info() </a:t>
            </a:r>
            <a:r>
              <a:rPr lang="ko-KR" altLang="en-US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함수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E8C8999-CE30-44FE-8D83-A6CFADC7427B}"/>
              </a:ext>
            </a:extLst>
          </p:cNvPr>
          <p:cNvSpPr txBox="1"/>
          <p:nvPr/>
        </p:nvSpPr>
        <p:spPr>
          <a:xfrm>
            <a:off x="2953577" y="707512"/>
            <a:ext cx="4629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라이브러리 </a:t>
            </a:r>
            <a:r>
              <a:rPr lang="ko-KR" altLang="en-US" dirty="0" err="1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임포트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8981772" y="2471548"/>
            <a:ext cx="1719617" cy="95534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6704871" y="2746777"/>
            <a:ext cx="542090" cy="119253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" name="오른쪽 화살표 23"/>
          <p:cNvSpPr/>
          <p:nvPr/>
        </p:nvSpPr>
        <p:spPr>
          <a:xfrm>
            <a:off x="5076640" y="702923"/>
            <a:ext cx="564699" cy="369332"/>
          </a:xfrm>
          <a:prstGeom prst="rightArrow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5" name="오른쪽 화살표 24"/>
          <p:cNvSpPr/>
          <p:nvPr/>
        </p:nvSpPr>
        <p:spPr>
          <a:xfrm>
            <a:off x="5076640" y="2197750"/>
            <a:ext cx="564699" cy="369332"/>
          </a:xfrm>
          <a:prstGeom prst="rightArrow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990825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cxnSp>
        <p:nvCxnSpPr>
          <p:cNvPr id="17" name="직선 연결선 16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4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1188881" y="351819"/>
            <a:ext cx="1804853" cy="660429"/>
            <a:chOff x="1188881" y="351819"/>
            <a:chExt cx="1804853" cy="660429"/>
          </a:xfrm>
        </p:grpSpPr>
        <p:sp>
          <p:nvSpPr>
            <p:cNvPr id="21" name="TextBox 20"/>
            <p:cNvSpPr txBox="1"/>
            <p:nvPr/>
          </p:nvSpPr>
          <p:spPr>
            <a:xfrm>
              <a:off x="1188881" y="351819"/>
              <a:ext cx="18048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004 Analysis of </a:t>
              </a:r>
              <a:r>
                <a:rPr lang="en-US" altLang="ko-KR" sz="1200" dirty="0" err="1"/>
                <a:t>BigData</a:t>
              </a:r>
              <a:endParaRPr lang="ko-KR" altLang="en-US" sz="1200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188881" y="581361"/>
              <a:ext cx="18473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2200" dirty="0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490138" y="2007661"/>
            <a:ext cx="38567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음주운전 교통사고 사건에 대한 </a:t>
            </a:r>
            <a:endParaRPr lang="en-US" altLang="ko-KR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r>
              <a:rPr lang="ko-KR" altLang="en-US" dirty="0" err="1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수치데이터</a:t>
            </a:r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통계</a:t>
            </a:r>
            <a:endParaRPr lang="en-US" altLang="ko-KR" dirty="0" smtClean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r>
              <a:rPr lang="en-US" altLang="ko-KR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.describe() </a:t>
            </a:r>
            <a:r>
              <a:rPr lang="ko-KR" altLang="en-US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함수 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6917" y="908019"/>
            <a:ext cx="7406998" cy="4956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54551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cxnSp>
        <p:nvCxnSpPr>
          <p:cNvPr id="17" name="직선 연결선 16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4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1188881" y="351819"/>
            <a:ext cx="1804853" cy="660429"/>
            <a:chOff x="1188881" y="351819"/>
            <a:chExt cx="1804853" cy="660429"/>
          </a:xfrm>
        </p:grpSpPr>
        <p:sp>
          <p:nvSpPr>
            <p:cNvPr id="21" name="TextBox 20"/>
            <p:cNvSpPr txBox="1"/>
            <p:nvPr/>
          </p:nvSpPr>
          <p:spPr>
            <a:xfrm>
              <a:off x="1188881" y="351819"/>
              <a:ext cx="18048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004 Analysis of </a:t>
              </a:r>
              <a:r>
                <a:rPr lang="en-US" altLang="ko-KR" sz="1200" dirty="0" err="1"/>
                <a:t>BigData</a:t>
              </a:r>
              <a:endParaRPr lang="ko-KR" altLang="en-US" sz="1200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188881" y="581361"/>
              <a:ext cx="18473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2200" dirty="0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749440" y="2117440"/>
            <a:ext cx="46063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음주운전 교통사고의 시도별 사망자수 합계 </a:t>
            </a:r>
            <a:endParaRPr lang="en-US" altLang="ko-KR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사망자 순으로 </a:t>
            </a:r>
            <a:r>
              <a:rPr lang="ko-KR" altLang="en-US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정렬</a:t>
            </a:r>
            <a:endParaRPr lang="en-US" altLang="ko-KR" dirty="0" smtClean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r>
              <a:rPr lang="en-US" altLang="ko-KR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.</a:t>
            </a:r>
            <a:r>
              <a:rPr lang="en-US" altLang="ko-KR" dirty="0" err="1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sort_values</a:t>
            </a:r>
            <a:r>
              <a:rPr lang="en-US" altLang="ko-KR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(by=[‘</a:t>
            </a:r>
            <a:r>
              <a:rPr lang="ko-KR" altLang="en-US" dirty="0" err="1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기준컬럼</a:t>
            </a:r>
            <a:r>
              <a:rPr lang="en-US" altLang="ko-KR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’], ascending = False) </a:t>
            </a:r>
            <a:r>
              <a:rPr lang="ko-KR" altLang="en-US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내림차순</a:t>
            </a:r>
            <a:endParaRPr lang="en-US" altLang="ko-KR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6590" y="244548"/>
            <a:ext cx="3978749" cy="6540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83168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cxnSp>
        <p:nvCxnSpPr>
          <p:cNvPr id="17" name="직선 연결선 16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4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1188881" y="351819"/>
            <a:ext cx="1804853" cy="660429"/>
            <a:chOff x="1188881" y="351819"/>
            <a:chExt cx="1804853" cy="660429"/>
          </a:xfrm>
        </p:grpSpPr>
        <p:sp>
          <p:nvSpPr>
            <p:cNvPr id="21" name="TextBox 20"/>
            <p:cNvSpPr txBox="1"/>
            <p:nvPr/>
          </p:nvSpPr>
          <p:spPr>
            <a:xfrm>
              <a:off x="1188881" y="351819"/>
              <a:ext cx="18048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004 Analysis of </a:t>
              </a:r>
              <a:r>
                <a:rPr lang="en-US" altLang="ko-KR" sz="1200" dirty="0" err="1"/>
                <a:t>BigData</a:t>
              </a:r>
              <a:endParaRPr lang="ko-KR" altLang="en-US" sz="1200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188881" y="581361"/>
              <a:ext cx="18473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2200" dirty="0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330159" y="2055753"/>
            <a:ext cx="20109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시도별 발생건수</a:t>
            </a:r>
            <a:endParaRPr lang="en-US" altLang="ko-KR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순으로 정렬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9111" y="440235"/>
            <a:ext cx="3905795" cy="616353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3858" y="430709"/>
            <a:ext cx="3905795" cy="6182588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288300" y="2104153"/>
            <a:ext cx="19362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도시별</a:t>
            </a:r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부상자수 순으로 정렬</a:t>
            </a:r>
          </a:p>
        </p:txBody>
      </p:sp>
    </p:spTree>
    <p:extLst>
      <p:ext uri="{BB962C8B-B14F-4D97-AF65-F5344CB8AC3E}">
        <p14:creationId xmlns:p14="http://schemas.microsoft.com/office/powerpoint/2010/main" val="414234633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cxnSp>
        <p:nvCxnSpPr>
          <p:cNvPr id="17" name="직선 연결선 16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4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1188881" y="351819"/>
            <a:ext cx="1804853" cy="660429"/>
            <a:chOff x="1188881" y="351819"/>
            <a:chExt cx="1804853" cy="660429"/>
          </a:xfrm>
        </p:grpSpPr>
        <p:sp>
          <p:nvSpPr>
            <p:cNvPr id="21" name="TextBox 20"/>
            <p:cNvSpPr txBox="1"/>
            <p:nvPr/>
          </p:nvSpPr>
          <p:spPr>
            <a:xfrm>
              <a:off x="1188881" y="351819"/>
              <a:ext cx="18048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004 Analysis of </a:t>
              </a:r>
              <a:r>
                <a:rPr lang="en-US" altLang="ko-KR" sz="1200" dirty="0" err="1"/>
                <a:t>BigData</a:t>
              </a:r>
              <a:endParaRPr lang="ko-KR" altLang="en-US" sz="1200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188881" y="581361"/>
              <a:ext cx="18473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2200" dirty="0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1160825" y="642916"/>
            <a:ext cx="2925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시각화를 위한 처리 과정 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6165" y="1088577"/>
            <a:ext cx="7769137" cy="552472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-28983" y="1288927"/>
            <a:ext cx="35705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X</a:t>
            </a:r>
            <a:r>
              <a:rPr lang="ko-KR" altLang="en-US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축의 막대 를 생성하기 위해 </a:t>
            </a:r>
            <a:endParaRPr lang="en-US" altLang="ko-KR" dirty="0" smtClean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r"/>
            <a:r>
              <a:rPr lang="ko-KR" altLang="en-US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시도별 발생건수를 더해서 </a:t>
            </a:r>
            <a:endParaRPr lang="en-US" altLang="ko-KR" dirty="0" smtClean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r"/>
            <a:r>
              <a:rPr lang="ko-KR" altLang="en-US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리스트로 만듦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591032" y="2710043"/>
            <a:ext cx="18473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X</a:t>
            </a:r>
            <a:r>
              <a:rPr lang="ko-KR" altLang="en-US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축</a:t>
            </a:r>
            <a:r>
              <a:rPr lang="en-US" altLang="ko-KR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: </a:t>
            </a:r>
            <a:r>
              <a:rPr lang="ko-KR" altLang="en-US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도시 이름</a:t>
            </a:r>
            <a:endParaRPr lang="en-US" altLang="ko-KR" dirty="0" smtClean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r"/>
            <a:endParaRPr lang="en-US" altLang="ko-KR" dirty="0" smtClean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r"/>
            <a:r>
              <a:rPr lang="ko-KR" altLang="en-US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한글 표시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" name="오른쪽 화살표 1"/>
          <p:cNvSpPr/>
          <p:nvPr/>
        </p:nvSpPr>
        <p:spPr>
          <a:xfrm>
            <a:off x="3587527" y="1333914"/>
            <a:ext cx="464024" cy="343850"/>
          </a:xfrm>
          <a:prstGeom prst="rightArrow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오른쪽 화살표 13"/>
          <p:cNvSpPr/>
          <p:nvPr/>
        </p:nvSpPr>
        <p:spPr>
          <a:xfrm>
            <a:off x="3530252" y="2710043"/>
            <a:ext cx="464024" cy="343850"/>
          </a:xfrm>
          <a:prstGeom prst="rightArrow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3575238" y="3233955"/>
            <a:ext cx="464024" cy="343850"/>
          </a:xfrm>
          <a:prstGeom prst="rightArrow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236684" y="3745126"/>
            <a:ext cx="3570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X</a:t>
            </a:r>
            <a:r>
              <a:rPr lang="ko-KR" altLang="en-US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축의 막대 </a:t>
            </a:r>
            <a:r>
              <a:rPr lang="en-US" altLang="ko-KR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: </a:t>
            </a:r>
            <a:r>
              <a:rPr lang="ko-KR" altLang="en-US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발생건수</a:t>
            </a:r>
            <a:r>
              <a:rPr lang="en-US" altLang="ko-KR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, </a:t>
            </a:r>
            <a:r>
              <a:rPr lang="ko-KR" altLang="en-US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부상자수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4" name="오른쪽 화살표 23"/>
          <p:cNvSpPr/>
          <p:nvPr/>
        </p:nvSpPr>
        <p:spPr>
          <a:xfrm>
            <a:off x="3587527" y="3757867"/>
            <a:ext cx="464024" cy="343850"/>
          </a:xfrm>
          <a:prstGeom prst="rightArrow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265814" y="4497900"/>
            <a:ext cx="33457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err="1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Xticks</a:t>
            </a:r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: X</a:t>
            </a:r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축을 문자로 넣는 함수</a:t>
            </a:r>
            <a:endParaRPr lang="en-US" altLang="ko-KR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7" name="오른쪽 화살표 26"/>
          <p:cNvSpPr/>
          <p:nvPr/>
        </p:nvSpPr>
        <p:spPr>
          <a:xfrm>
            <a:off x="3598690" y="4485159"/>
            <a:ext cx="464024" cy="343850"/>
          </a:xfrm>
          <a:prstGeom prst="rightArrow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926098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/>
          <p:cNvCxnSpPr/>
          <p:nvPr/>
        </p:nvCxnSpPr>
        <p:spPr>
          <a:xfrm>
            <a:off x="6096000" y="1722475"/>
            <a:ext cx="0" cy="401910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6381117" y="1722475"/>
            <a:ext cx="57408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tx2"/>
                </a:solidFill>
              </a:rPr>
              <a:t>지역별 음주운전교통사고 현황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381117" y="2901776"/>
            <a:ext cx="5740811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Tx/>
              <a:buChar char="-"/>
            </a:pPr>
            <a:r>
              <a:rPr lang="ko-KR" altLang="en-US" sz="1600" dirty="0" err="1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도시별</a:t>
            </a:r>
            <a:r>
              <a:rPr lang="ko-KR" altLang="en-US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음주운전 교</a:t>
            </a:r>
            <a:r>
              <a:rPr lang="ko-KR" altLang="en-US" sz="1600" dirty="0" smtClean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통사고 </a:t>
            </a:r>
            <a:r>
              <a:rPr lang="ko-KR" altLang="en-US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현황을 나타내는 막대그래프</a:t>
            </a:r>
            <a:endParaRPr lang="en-US" altLang="ko-KR" sz="1600" dirty="0">
              <a:solidFill>
                <a:schemeClr val="tx2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marL="285750" indent="-285750" algn="just">
              <a:buFontTx/>
              <a:buChar char="-"/>
            </a:pPr>
            <a:endParaRPr lang="en-US" altLang="ko-KR" sz="1600" dirty="0">
              <a:solidFill>
                <a:schemeClr val="tx2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just"/>
            <a:r>
              <a:rPr lang="en-US" altLang="ko-KR" sz="1600" dirty="0" smtClean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   </a:t>
            </a:r>
            <a:r>
              <a:rPr lang="ko-KR" altLang="en-US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발생건수와 부상자수를 나타냄</a:t>
            </a:r>
            <a:endParaRPr lang="en-US" altLang="ko-KR" sz="1600" dirty="0">
              <a:solidFill>
                <a:schemeClr val="tx2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just"/>
            <a:endParaRPr lang="en-US" altLang="ko-KR" sz="1600" dirty="0">
              <a:solidFill>
                <a:schemeClr val="tx2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marL="285750" indent="-285750" algn="just">
              <a:buFontTx/>
              <a:buChar char="-"/>
            </a:pPr>
            <a:r>
              <a:rPr lang="ko-KR" altLang="en-US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경기지역</a:t>
            </a:r>
            <a:r>
              <a:rPr lang="en-US" altLang="ko-KR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, </a:t>
            </a:r>
            <a:r>
              <a:rPr lang="ko-KR" altLang="en-US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서울 순으로 발생건수와</a:t>
            </a:r>
            <a:r>
              <a:rPr lang="en-US" altLang="ko-KR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부상자수가 많음을 알 수 있음</a:t>
            </a:r>
            <a:endParaRPr lang="en-US" altLang="ko-KR" sz="1600" dirty="0">
              <a:solidFill>
                <a:schemeClr val="tx2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marL="285750" indent="-285750" algn="just">
              <a:buFontTx/>
              <a:buChar char="-"/>
            </a:pPr>
            <a:endParaRPr lang="en-US" altLang="ko-KR" sz="1600" dirty="0">
              <a:solidFill>
                <a:schemeClr val="tx2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marL="285750" indent="-285750" algn="just">
              <a:buFontTx/>
              <a:buChar char="-"/>
            </a:pPr>
            <a:r>
              <a:rPr lang="ko-KR" altLang="en-US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반대로 세종</a:t>
            </a:r>
            <a:r>
              <a:rPr lang="en-US" altLang="ko-KR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, </a:t>
            </a:r>
            <a:r>
              <a:rPr lang="ko-KR" altLang="en-US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제주 지역은 가장 적은 발생 건수를 </a:t>
            </a:r>
            <a:r>
              <a:rPr lang="ko-KR" altLang="en-US" sz="1600" dirty="0" smtClean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보여줌</a:t>
            </a:r>
            <a:endParaRPr lang="en-US" altLang="ko-KR" sz="1600" dirty="0" smtClean="0">
              <a:solidFill>
                <a:schemeClr val="tx2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marL="285750" indent="-285750" algn="just">
              <a:buFontTx/>
              <a:buChar char="-"/>
            </a:pPr>
            <a:endParaRPr lang="en-US" altLang="ko-KR" sz="1600" dirty="0">
              <a:solidFill>
                <a:schemeClr val="tx2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marL="285750" indent="-285750" algn="just">
              <a:buFontTx/>
              <a:buChar char="-"/>
            </a:pPr>
            <a:r>
              <a:rPr lang="ko-KR" altLang="en-US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음주운전이 많이 발생하는 지역을 위주로 음주운전 교통사고 감소를 위해 정치적</a:t>
            </a:r>
            <a:r>
              <a:rPr lang="en-US" altLang="ko-KR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, </a:t>
            </a:r>
            <a:r>
              <a:rPr lang="ko-KR" altLang="en-US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제도적</a:t>
            </a:r>
            <a:r>
              <a:rPr lang="en-US" altLang="ko-KR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정비의 필요성이 보임</a:t>
            </a:r>
            <a:endParaRPr lang="en-US" altLang="ko-KR" sz="1600" dirty="0">
              <a:solidFill>
                <a:schemeClr val="tx2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4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188881" y="351819"/>
            <a:ext cx="1804853" cy="660429"/>
            <a:chOff x="1188881" y="351819"/>
            <a:chExt cx="1804853" cy="660429"/>
          </a:xfrm>
        </p:grpSpPr>
        <p:sp>
          <p:nvSpPr>
            <p:cNvPr id="18" name="TextBox 17"/>
            <p:cNvSpPr txBox="1"/>
            <p:nvPr/>
          </p:nvSpPr>
          <p:spPr>
            <a:xfrm>
              <a:off x="1188881" y="351819"/>
              <a:ext cx="18048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004 Analysis of </a:t>
              </a:r>
              <a:r>
                <a:rPr lang="en-US" altLang="ko-KR" sz="1200" dirty="0" err="1"/>
                <a:t>BigData</a:t>
              </a:r>
              <a:endParaRPr lang="ko-KR" altLang="en-US" sz="12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188881" y="581361"/>
              <a:ext cx="18473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2200" dirty="0"/>
            </a:p>
          </p:txBody>
        </p:sp>
      </p:grpSp>
      <p:pic>
        <p:nvPicPr>
          <p:cNvPr id="16" name="그림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781" y="2241870"/>
            <a:ext cx="5868219" cy="3181794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188881" y="642916"/>
            <a:ext cx="2925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막대 그래프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579070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grpSp>
        <p:nvGrpSpPr>
          <p:cNvPr id="19" name="그룹 18"/>
          <p:cNvGrpSpPr/>
          <p:nvPr/>
        </p:nvGrpSpPr>
        <p:grpSpPr>
          <a:xfrm>
            <a:off x="1034516" y="2949864"/>
            <a:ext cx="3999498" cy="3024747"/>
            <a:chOff x="102324" y="3738357"/>
            <a:chExt cx="2362993" cy="2083013"/>
          </a:xfrm>
        </p:grpSpPr>
        <p:sp>
          <p:nvSpPr>
            <p:cNvPr id="17" name="TextBox 16"/>
            <p:cNvSpPr txBox="1"/>
            <p:nvPr/>
          </p:nvSpPr>
          <p:spPr>
            <a:xfrm>
              <a:off x="102324" y="3738357"/>
              <a:ext cx="2259946" cy="5722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 dirty="0">
                  <a:solidFill>
                    <a:schemeClr val="tx2"/>
                  </a:solidFill>
                </a:rPr>
                <a:t>지역별 음주운전 교통사고 </a:t>
              </a:r>
              <a:endParaRPr lang="en-US" altLang="ko-KR" sz="2400" b="1" dirty="0">
                <a:solidFill>
                  <a:schemeClr val="tx2"/>
                </a:solidFill>
              </a:endParaRPr>
            </a:p>
            <a:p>
              <a:r>
                <a:rPr lang="ko-KR" altLang="en-US" sz="2400" b="1" dirty="0">
                  <a:solidFill>
                    <a:schemeClr val="tx2"/>
                  </a:solidFill>
                </a:rPr>
                <a:t>사망자 수에 대한 비율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02325" y="4231727"/>
              <a:ext cx="2362992" cy="15896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endParaRPr lang="en-US" altLang="ko-KR" sz="1600" dirty="0">
                <a:solidFill>
                  <a:schemeClr val="tx2"/>
                </a:solidFill>
              </a:endParaRPr>
            </a:p>
            <a:p>
              <a:pPr marL="285750" indent="-285750" algn="just">
                <a:buFontTx/>
                <a:buChar char="-"/>
              </a:pPr>
              <a:endParaRPr lang="en-US" altLang="ko-KR" sz="1600" dirty="0">
                <a:solidFill>
                  <a:schemeClr val="tx2"/>
                </a:solidFill>
              </a:endParaRPr>
            </a:p>
            <a:p>
              <a:pPr marL="285750" indent="-285750" algn="just">
                <a:buFontTx/>
                <a:buChar char="-"/>
              </a:pPr>
              <a:endParaRPr lang="en-US" altLang="ko-KR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endParaRPr>
            </a:p>
            <a:p>
              <a:pPr marL="285750" indent="-285750" algn="just">
                <a:buFontTx/>
                <a:buChar char="-"/>
              </a:pPr>
              <a:r>
                <a:rPr lang="ko-KR" altLang="en-US" sz="1600" dirty="0">
                  <a:solidFill>
                    <a:schemeClr val="tx2"/>
                  </a:solidFill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경기</a:t>
              </a:r>
              <a:r>
                <a:rPr lang="en-US" altLang="ko-KR" sz="1600" dirty="0">
                  <a:solidFill>
                    <a:schemeClr val="tx2"/>
                  </a:solidFill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, </a:t>
              </a:r>
              <a:r>
                <a:rPr lang="ko-KR" altLang="en-US" sz="1600" dirty="0">
                  <a:solidFill>
                    <a:schemeClr val="tx2"/>
                  </a:solidFill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충남</a:t>
              </a:r>
              <a:r>
                <a:rPr lang="en-US" altLang="ko-KR" sz="1600" dirty="0">
                  <a:solidFill>
                    <a:schemeClr val="tx2"/>
                  </a:solidFill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, </a:t>
              </a:r>
              <a:r>
                <a:rPr lang="ko-KR" altLang="en-US" sz="1600" dirty="0">
                  <a:solidFill>
                    <a:schemeClr val="tx2"/>
                  </a:solidFill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경남</a:t>
              </a:r>
              <a:r>
                <a:rPr lang="en-US" altLang="ko-KR" sz="1600" dirty="0">
                  <a:solidFill>
                    <a:schemeClr val="tx2"/>
                  </a:solidFill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, </a:t>
              </a:r>
              <a:r>
                <a:rPr lang="ko-KR" altLang="en-US" sz="1600" dirty="0">
                  <a:solidFill>
                    <a:schemeClr val="tx2"/>
                  </a:solidFill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경북 순으로 많음</a:t>
              </a:r>
              <a:endParaRPr lang="en-US" altLang="ko-KR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endParaRPr>
            </a:p>
            <a:p>
              <a:pPr marL="285750" indent="-285750" algn="just">
                <a:buFontTx/>
                <a:buChar char="-"/>
              </a:pPr>
              <a:endParaRPr lang="en-US" altLang="ko-KR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endParaRPr>
            </a:p>
            <a:p>
              <a:pPr marL="285750" indent="-285750" algn="just">
                <a:buFontTx/>
                <a:buChar char="-"/>
              </a:pPr>
              <a:r>
                <a:rPr lang="ko-KR" altLang="en-US" sz="1600" dirty="0">
                  <a:solidFill>
                    <a:schemeClr val="tx2"/>
                  </a:solidFill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사건에 비해 사망사고가 많이 발생하는 원인을 파악하고 사망자수 감소를 위한 방안이 제고되어야 할 것으로 보임</a:t>
              </a:r>
              <a:endParaRPr lang="en-US" altLang="ko-KR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endParaRPr>
            </a:p>
            <a:p>
              <a:pPr algn="just"/>
              <a:endParaRPr lang="ko-KR" altLang="en-US" sz="1600" dirty="0">
                <a:solidFill>
                  <a:schemeClr val="tx2"/>
                </a:solidFill>
              </a:endParaRPr>
            </a:p>
          </p:txBody>
        </p:sp>
      </p:grpSp>
      <p:cxnSp>
        <p:nvCxnSpPr>
          <p:cNvPr id="23" name="직선 연결선 22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4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26" name="그룹 25"/>
          <p:cNvGrpSpPr/>
          <p:nvPr/>
        </p:nvGrpSpPr>
        <p:grpSpPr>
          <a:xfrm>
            <a:off x="1188881" y="351819"/>
            <a:ext cx="1804853" cy="660429"/>
            <a:chOff x="1188881" y="351819"/>
            <a:chExt cx="1804853" cy="660429"/>
          </a:xfrm>
        </p:grpSpPr>
        <p:sp>
          <p:nvSpPr>
            <p:cNvPr id="27" name="TextBox 26"/>
            <p:cNvSpPr txBox="1"/>
            <p:nvPr/>
          </p:nvSpPr>
          <p:spPr>
            <a:xfrm>
              <a:off x="1188881" y="351819"/>
              <a:ext cx="18048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004 Analysis of </a:t>
              </a:r>
              <a:r>
                <a:rPr lang="en-US" altLang="ko-KR" sz="1200" dirty="0" err="1"/>
                <a:t>BigData</a:t>
              </a:r>
              <a:endParaRPr lang="ko-KR" altLang="en-US" sz="1200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188881" y="581361"/>
              <a:ext cx="18473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2200" dirty="0"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1188881" y="642916"/>
            <a:ext cx="2925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파이 그래프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0352" y="1272944"/>
            <a:ext cx="9124950" cy="65722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686" y="2040008"/>
            <a:ext cx="4580246" cy="422037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-1372317" y="1292820"/>
            <a:ext cx="3570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파이 그래프 생성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1" name="오른쪽 화살표 20"/>
          <p:cNvSpPr/>
          <p:nvPr/>
        </p:nvSpPr>
        <p:spPr>
          <a:xfrm>
            <a:off x="2181951" y="1306918"/>
            <a:ext cx="564699" cy="369332"/>
          </a:xfrm>
          <a:prstGeom prst="rightArrow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275066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96" b="8596"/>
          <a:stretch/>
        </p:blipFill>
        <p:spPr>
          <a:xfrm>
            <a:off x="70072" y="-136981"/>
            <a:ext cx="12192000" cy="68580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8177164" y="469927"/>
            <a:ext cx="546100" cy="546563"/>
            <a:chOff x="-1803400" y="1892300"/>
            <a:chExt cx="736600" cy="737225"/>
          </a:xfrm>
        </p:grpSpPr>
        <p:cxnSp>
          <p:nvCxnSpPr>
            <p:cNvPr id="9" name="직선 연결선 8"/>
            <p:cNvCxnSpPr/>
            <p:nvPr/>
          </p:nvCxnSpPr>
          <p:spPr>
            <a:xfrm flipH="1">
              <a:off x="-1803400" y="1892300"/>
              <a:ext cx="736600" cy="0"/>
            </a:xfrm>
            <a:prstGeom prst="line">
              <a:avLst/>
            </a:prstGeom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/>
            <p:nvPr/>
          </p:nvCxnSpPr>
          <p:spPr>
            <a:xfrm rot="5400000" flipH="1">
              <a:off x="-2171700" y="2261225"/>
              <a:ext cx="736600" cy="0"/>
            </a:xfrm>
            <a:prstGeom prst="line">
              <a:avLst/>
            </a:prstGeom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그룹 22"/>
          <p:cNvGrpSpPr/>
          <p:nvPr/>
        </p:nvGrpSpPr>
        <p:grpSpPr>
          <a:xfrm rot="10800000">
            <a:off x="10727417" y="4152437"/>
            <a:ext cx="546100" cy="546563"/>
            <a:chOff x="-1803400" y="1892300"/>
            <a:chExt cx="736600" cy="737225"/>
          </a:xfrm>
        </p:grpSpPr>
        <p:cxnSp>
          <p:nvCxnSpPr>
            <p:cNvPr id="24" name="직선 연결선 23"/>
            <p:cNvCxnSpPr/>
            <p:nvPr/>
          </p:nvCxnSpPr>
          <p:spPr>
            <a:xfrm flipH="1">
              <a:off x="-1803400" y="1892300"/>
              <a:ext cx="736600" cy="0"/>
            </a:xfrm>
            <a:prstGeom prst="line">
              <a:avLst/>
            </a:prstGeom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/>
            <p:cNvCxnSpPr/>
            <p:nvPr/>
          </p:nvCxnSpPr>
          <p:spPr>
            <a:xfrm rot="5400000" flipH="1">
              <a:off x="-2171700" y="2261225"/>
              <a:ext cx="736600" cy="0"/>
            </a:xfrm>
            <a:prstGeom prst="line">
              <a:avLst/>
            </a:prstGeom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Box 26"/>
          <p:cNvSpPr txBox="1"/>
          <p:nvPr/>
        </p:nvSpPr>
        <p:spPr>
          <a:xfrm>
            <a:off x="8149002" y="513007"/>
            <a:ext cx="3124515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4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</a:t>
            </a:r>
            <a:r>
              <a:rPr lang="ko-KR" altLang="en-US" sz="14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주피터노트북과 </a:t>
            </a:r>
            <a:r>
              <a:rPr lang="ko-KR" altLang="en-US" sz="1400" dirty="0" err="1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넘파이</a:t>
            </a:r>
            <a:r>
              <a:rPr lang="en-US" altLang="ko-KR" sz="14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, </a:t>
            </a:r>
            <a:r>
              <a:rPr lang="ko-KR" altLang="en-US" sz="1400" dirty="0" err="1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매플롭립</a:t>
            </a:r>
            <a:r>
              <a:rPr lang="en-US" altLang="ko-KR" sz="14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, </a:t>
            </a:r>
            <a:r>
              <a:rPr lang="ko-KR" altLang="en-US" sz="1400" dirty="0" err="1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판다스를</a:t>
            </a:r>
            <a:r>
              <a:rPr lang="ko-KR" altLang="en-US" sz="14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이용해 빅데이터 속성을 탐색하고 </a:t>
            </a:r>
            <a:r>
              <a:rPr lang="ko-KR" altLang="en-US" sz="1400" dirty="0" smtClean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이를 토대로 </a:t>
            </a:r>
            <a:r>
              <a:rPr lang="ko-KR" altLang="en-US" sz="1400" dirty="0" err="1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도시별</a:t>
            </a:r>
            <a:r>
              <a:rPr lang="ko-KR" altLang="en-US" sz="14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음주운전과 교통사고의 상관관계를 파악할 수 있었다</a:t>
            </a:r>
            <a:r>
              <a:rPr lang="en-US" altLang="ko-KR" sz="14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. </a:t>
            </a:r>
          </a:p>
          <a:p>
            <a:pPr algn="just"/>
            <a:endParaRPr lang="en-US" altLang="ko-KR" sz="1400" dirty="0">
              <a:solidFill>
                <a:schemeClr val="tx2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r>
              <a:rPr lang="en-US" altLang="ko-KR" sz="14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</a:t>
            </a:r>
            <a:r>
              <a:rPr lang="ko-KR" altLang="en-US" sz="1400" dirty="0" smtClean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도출한 </a:t>
            </a:r>
            <a:r>
              <a:rPr lang="ko-KR" altLang="en-US" sz="1400" dirty="0" err="1" smtClean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인사이트를</a:t>
            </a:r>
            <a:r>
              <a:rPr lang="ko-KR" altLang="en-US" sz="1400" dirty="0" smtClean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14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바탕으로 데이터를 </a:t>
            </a:r>
            <a:r>
              <a:rPr lang="ko-KR" altLang="en-US" sz="1400" dirty="0" smtClean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시각화 해 </a:t>
            </a:r>
            <a:r>
              <a:rPr lang="ko-KR" altLang="en-US" sz="14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데이터를 보다 쉽게 볼 수 있게 처리할 수 있었다</a:t>
            </a:r>
            <a:r>
              <a:rPr lang="en-US" altLang="ko-KR" sz="14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.</a:t>
            </a:r>
            <a:br>
              <a:rPr lang="en-US" altLang="ko-KR" sz="14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</a:br>
            <a:endParaRPr lang="en-US" altLang="ko-KR" sz="1400" dirty="0">
              <a:solidFill>
                <a:schemeClr val="tx2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just"/>
            <a:r>
              <a:rPr lang="en-US" altLang="ko-KR" sz="14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</a:t>
            </a:r>
            <a:r>
              <a:rPr lang="ko-KR" altLang="en-US" sz="14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다양한 산업군에서 빅데이터를 이용해 목적에 맞는 전략을 </a:t>
            </a:r>
            <a:r>
              <a:rPr lang="ko-KR" altLang="en-US" sz="1400" dirty="0" smtClean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세우고</a:t>
            </a:r>
            <a:r>
              <a:rPr lang="en-US" altLang="ko-KR" sz="1400" dirty="0" smtClean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,</a:t>
            </a:r>
            <a:r>
              <a:rPr lang="ko-KR" altLang="en-US" sz="1400" dirty="0" smtClean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14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문제가 있다면 </a:t>
            </a:r>
            <a:r>
              <a:rPr lang="ko-KR" altLang="en-US" sz="1400" dirty="0" smtClean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그에 대응할 수 있는 </a:t>
            </a:r>
            <a:r>
              <a:rPr lang="ko-KR" altLang="en-US" sz="14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해결방안을 마련하는 데 유용할 것 같다</a:t>
            </a:r>
            <a:r>
              <a:rPr lang="en-US" altLang="ko-KR" sz="14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. </a:t>
            </a:r>
          </a:p>
          <a:p>
            <a:pPr algn="just"/>
            <a:r>
              <a:rPr lang="en-US" altLang="ko-KR" sz="14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/>
            </a:r>
            <a:br>
              <a:rPr lang="en-US" altLang="ko-KR" sz="14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</a:br>
            <a:r>
              <a:rPr lang="en-US" altLang="ko-KR" sz="14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</a:t>
            </a:r>
            <a:r>
              <a:rPr lang="ko-KR" altLang="en-US" sz="14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데이터 신뢰성을 확보하기 위해 데이터를 선택 할 때 출처를 확인하고 모집단을 정확하게 파악할 필요가 있다고 느꼈다</a:t>
            </a:r>
            <a:r>
              <a:rPr lang="en-US" altLang="ko-KR" sz="14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.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696144" y="2361274"/>
            <a:ext cx="1816100" cy="1791163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1604194" y="3022600"/>
            <a:ext cx="406072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b="1" dirty="0">
                <a:solidFill>
                  <a:schemeClr val="bg1"/>
                </a:solidFill>
              </a:rPr>
              <a:t>O</a:t>
            </a:r>
            <a:r>
              <a:rPr lang="en-US" altLang="ko-KR" sz="8000" b="1" dirty="0">
                <a:solidFill>
                  <a:schemeClr val="accent2"/>
                </a:solidFill>
              </a:rPr>
              <a:t>pinion</a:t>
            </a:r>
            <a:endParaRPr lang="ko-KR" altLang="en-US" sz="80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798553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89352" y="2285885"/>
            <a:ext cx="254428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b="1" dirty="0" smtClean="0">
                <a:solidFill>
                  <a:schemeClr val="tx2"/>
                </a:solidFill>
              </a:rPr>
              <a:t>005-1</a:t>
            </a:r>
            <a:endParaRPr lang="ko-KR" altLang="en-US" sz="7200" b="1" dirty="0">
              <a:solidFill>
                <a:schemeClr val="tx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3434" y="3549402"/>
            <a:ext cx="41537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150" dirty="0" smtClean="0">
                <a:solidFill>
                  <a:schemeClr val="tx2"/>
                </a:solidFill>
                <a:latin typeface="+mn-ea"/>
              </a:rPr>
              <a:t>Web Crawling - NEWS</a:t>
            </a:r>
            <a:endParaRPr lang="ko-KR" altLang="en-US" sz="3200" spc="-1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489352" y="3392488"/>
            <a:ext cx="6974704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이등변 삼각형 10"/>
          <p:cNvSpPr/>
          <p:nvPr/>
        </p:nvSpPr>
        <p:spPr>
          <a:xfrm>
            <a:off x="6688067" y="919927"/>
            <a:ext cx="3334365" cy="4594205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이등변 삼각형 11"/>
          <p:cNvSpPr/>
          <p:nvPr/>
        </p:nvSpPr>
        <p:spPr>
          <a:xfrm>
            <a:off x="8552835" y="919927"/>
            <a:ext cx="3334365" cy="4594205"/>
          </a:xfrm>
          <a:prstGeom prst="triangle">
            <a:avLst/>
          </a:prstGeom>
          <a:solidFill>
            <a:schemeClr val="accent4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78017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89352" y="2285885"/>
            <a:ext cx="170912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b="1" dirty="0">
                <a:solidFill>
                  <a:schemeClr val="tx2"/>
                </a:solidFill>
              </a:rPr>
              <a:t>001</a:t>
            </a:r>
            <a:endParaRPr lang="ko-KR" altLang="en-US" sz="7200" b="1" dirty="0">
              <a:solidFill>
                <a:schemeClr val="tx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3434" y="3549402"/>
            <a:ext cx="28823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150" dirty="0">
                <a:solidFill>
                  <a:schemeClr val="tx2"/>
                </a:solidFill>
                <a:latin typeface="+mn-ea"/>
              </a:rPr>
              <a:t>Mini Photoshop</a:t>
            </a:r>
            <a:endParaRPr lang="ko-KR" altLang="en-US" sz="3200" spc="-1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489352" y="3392488"/>
            <a:ext cx="6974704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이등변 삼각형 10"/>
          <p:cNvSpPr/>
          <p:nvPr/>
        </p:nvSpPr>
        <p:spPr>
          <a:xfrm>
            <a:off x="6688067" y="919927"/>
            <a:ext cx="3334365" cy="4594205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이등변 삼각형 11"/>
          <p:cNvSpPr/>
          <p:nvPr/>
        </p:nvSpPr>
        <p:spPr>
          <a:xfrm>
            <a:off x="8552835" y="919927"/>
            <a:ext cx="3334365" cy="4594205"/>
          </a:xfrm>
          <a:prstGeom prst="triangle">
            <a:avLst/>
          </a:prstGeom>
          <a:solidFill>
            <a:schemeClr val="accent4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368189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202599" y="2036242"/>
            <a:ext cx="434409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dirty="0" err="1" smtClean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파이썬</a:t>
            </a:r>
            <a:r>
              <a:rPr lang="ko-KR" altLang="en-US" sz="1600" dirty="0" smtClean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문법을 활용해 뉴스 데이터를 수집하고 필요한 속성만 추출</a:t>
            </a:r>
            <a:r>
              <a:rPr lang="en-US" altLang="ko-KR" sz="1600" dirty="0" smtClean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/>
            </a:r>
            <a:br>
              <a:rPr lang="en-US" altLang="ko-KR" sz="1600" dirty="0" smtClean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</a:br>
            <a:endParaRPr lang="en-US" altLang="ko-KR" sz="1600" dirty="0">
              <a:solidFill>
                <a:schemeClr val="tx2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r>
              <a:rPr lang="en-US" altLang="ko-KR" sz="1600" dirty="0" smtClean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  </a:t>
            </a:r>
            <a:r>
              <a:rPr lang="ko-KR" altLang="en-US" sz="1600" dirty="0" smtClean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웹 </a:t>
            </a:r>
            <a:r>
              <a:rPr lang="ko-KR" altLang="en-US" sz="1600" dirty="0" err="1" smtClean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크롤링과</a:t>
            </a:r>
            <a:r>
              <a:rPr lang="ko-KR" altLang="en-US" sz="1600" dirty="0" smtClean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관련된 함수와 라이브러리 </a:t>
            </a:r>
            <a:r>
              <a:rPr lang="en-US" altLang="ko-KR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1600" dirty="0" smtClean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이용</a:t>
            </a:r>
            <a:endParaRPr lang="ko-KR" altLang="en-US" sz="1600" dirty="0">
              <a:solidFill>
                <a:schemeClr val="tx2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209446" y="1440345"/>
            <a:ext cx="14157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tx2">
                    <a:lumMod val="75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기획의도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6098924" y="2081753"/>
            <a:ext cx="361828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Tx/>
              <a:buChar char="-"/>
            </a:pPr>
            <a:r>
              <a:rPr lang="ko-KR" altLang="en-US" sz="1600" dirty="0" smtClean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뉴스 데이터를 수집하고 사용자가 원하는 단어를 검색하고 여러 페이지 결과를 모두 가져오기</a:t>
            </a:r>
            <a:endParaRPr lang="en-US" altLang="ko-KR" sz="1600" dirty="0">
              <a:solidFill>
                <a:schemeClr val="tx2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marL="285750" indent="-285750" algn="just">
              <a:buFontTx/>
              <a:buChar char="-"/>
            </a:pPr>
            <a:endParaRPr lang="ko-KR" altLang="en-US" sz="1600" dirty="0">
              <a:solidFill>
                <a:schemeClr val="tx2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6755516" y="1485856"/>
            <a:ext cx="21162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tx2">
                    <a:lumMod val="75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프로젝트 개요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3341814" y="4833368"/>
            <a:ext cx="341370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Tx/>
              <a:buChar char="-"/>
            </a:pPr>
            <a:r>
              <a:rPr lang="en-US" altLang="ko-KR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Python</a:t>
            </a:r>
          </a:p>
          <a:p>
            <a:pPr marL="285750" indent="-285750" algn="just">
              <a:buFontTx/>
              <a:buChar char="-"/>
            </a:pPr>
            <a:r>
              <a:rPr lang="en-US" altLang="ko-KR" sz="1600" dirty="0" smtClean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Anaconda</a:t>
            </a:r>
            <a:endParaRPr lang="en-US" altLang="ko-KR" sz="1600" dirty="0">
              <a:solidFill>
                <a:schemeClr val="tx2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marL="285750" indent="-285750" algn="just">
              <a:buFontTx/>
              <a:buChar char="-"/>
            </a:pPr>
            <a:r>
              <a:rPr lang="en-US" altLang="ko-KR" sz="1600" dirty="0" err="1" smtClean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Jupyter</a:t>
            </a:r>
            <a:r>
              <a:rPr lang="en-US" altLang="ko-KR" sz="1600" dirty="0" smtClean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Notebook</a:t>
            </a:r>
          </a:p>
          <a:p>
            <a:pPr marL="285750" indent="-285750" algn="just">
              <a:buFontTx/>
              <a:buChar char="-"/>
            </a:pPr>
            <a:r>
              <a:rPr lang="en-US" altLang="ko-KR" sz="1600" dirty="0" smtClean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Requests</a:t>
            </a:r>
          </a:p>
          <a:p>
            <a:pPr marL="285750" indent="-285750" algn="just">
              <a:buFontTx/>
              <a:buChar char="-"/>
            </a:pPr>
            <a:r>
              <a:rPr lang="en-US" altLang="ko-KR" sz="1600" dirty="0" err="1" smtClean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BeautifulSoup</a:t>
            </a:r>
            <a:endParaRPr lang="en-US" altLang="ko-KR" sz="1600" dirty="0" smtClean="0">
              <a:solidFill>
                <a:schemeClr val="tx2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marL="285750" indent="-285750" algn="just">
              <a:buFontTx/>
              <a:buChar char="-"/>
            </a:pPr>
            <a:r>
              <a:rPr lang="en-US" altLang="ko-KR" sz="1600" dirty="0" err="1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pyautogui</a:t>
            </a:r>
            <a:endParaRPr lang="en-US" altLang="ko-KR" sz="1600" dirty="0">
              <a:solidFill>
                <a:schemeClr val="tx2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4348661" y="4237471"/>
            <a:ext cx="14157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tx2">
                    <a:lumMod val="75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개발환경</a:t>
            </a:r>
          </a:p>
        </p:txBody>
      </p:sp>
      <p:cxnSp>
        <p:nvCxnSpPr>
          <p:cNvPr id="17" name="직선 연결선 16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1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1188881" y="351819"/>
            <a:ext cx="2318263" cy="660429"/>
            <a:chOff x="1188881" y="351819"/>
            <a:chExt cx="2318263" cy="660429"/>
          </a:xfrm>
        </p:grpSpPr>
        <p:sp>
          <p:nvSpPr>
            <p:cNvPr id="21" name="TextBox 20"/>
            <p:cNvSpPr txBox="1"/>
            <p:nvPr/>
          </p:nvSpPr>
          <p:spPr>
            <a:xfrm>
              <a:off x="1188881" y="351819"/>
              <a:ext cx="14338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005 Web Crawling</a:t>
              </a:r>
              <a:endParaRPr lang="ko-KR" altLang="en-US" sz="1200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188881" y="581361"/>
              <a:ext cx="231826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dirty="0"/>
                <a:t>Project Overview</a:t>
              </a:r>
              <a:endParaRPr lang="ko-KR" altLang="en-US" sz="2200" dirty="0"/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7152755" y="4833368"/>
            <a:ext cx="368941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dirty="0" smtClean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데이터 획득</a:t>
            </a:r>
            <a:r>
              <a:rPr lang="en-US" altLang="ko-KR" sz="1600" dirty="0" smtClean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, </a:t>
            </a:r>
            <a:r>
              <a:rPr lang="ko-KR" altLang="en-US" sz="1600" dirty="0" smtClean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추출</a:t>
            </a:r>
            <a:r>
              <a:rPr lang="en-US" altLang="ko-KR" sz="1600" dirty="0" smtClean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, </a:t>
            </a:r>
            <a:r>
              <a:rPr lang="ko-KR" altLang="en-US" sz="1600" dirty="0" smtClean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가공</a:t>
            </a:r>
            <a:r>
              <a:rPr lang="en-US" altLang="ko-KR" sz="1600" dirty="0" smtClean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/>
            </a:r>
            <a:br>
              <a:rPr lang="en-US" altLang="ko-KR" sz="1600" dirty="0" smtClean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</a:br>
            <a:endParaRPr lang="en-US" altLang="ko-KR" sz="1600" dirty="0" smtClean="0">
              <a:solidFill>
                <a:schemeClr val="tx2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marL="285750" indent="-285750" algn="just">
              <a:buFontTx/>
              <a:buChar char="-"/>
            </a:pPr>
            <a:r>
              <a:rPr lang="ko-KR" altLang="en-US" sz="1600" dirty="0" err="1" smtClean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웹크롤링으로</a:t>
            </a:r>
            <a:r>
              <a:rPr lang="ko-KR" altLang="en-US" sz="1600" dirty="0" smtClean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필요한 정보만 추출</a:t>
            </a:r>
            <a:endParaRPr lang="en-US" altLang="ko-KR" sz="1600" dirty="0" smtClean="0">
              <a:solidFill>
                <a:schemeClr val="tx2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marL="285750" indent="-285750" algn="just">
              <a:buFontTx/>
              <a:buChar char="-"/>
            </a:pPr>
            <a:endParaRPr lang="en-US" altLang="ko-KR" sz="1600" dirty="0">
              <a:solidFill>
                <a:schemeClr val="tx2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marL="285750" indent="-285750" algn="just">
              <a:buFontTx/>
              <a:buChar char="-"/>
            </a:pPr>
            <a:endParaRPr lang="ko-KR" altLang="en-US" sz="1600" dirty="0">
              <a:solidFill>
                <a:schemeClr val="tx2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467379" y="4237471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tx2">
                    <a:lumMod val="75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역할</a:t>
            </a:r>
          </a:p>
        </p:txBody>
      </p:sp>
    </p:spTree>
    <p:extLst>
      <p:ext uri="{BB962C8B-B14F-4D97-AF65-F5344CB8AC3E}">
        <p14:creationId xmlns:p14="http://schemas.microsoft.com/office/powerpoint/2010/main" val="15002385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/>
          <p:nvPr/>
        </p:nvSpPr>
        <p:spPr>
          <a:xfrm>
            <a:off x="2153299" y="2879477"/>
            <a:ext cx="25857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b="1" dirty="0" smtClean="0">
                <a:solidFill>
                  <a:schemeClr val="tx2"/>
                </a:solidFill>
              </a:rPr>
              <a:t>- </a:t>
            </a:r>
            <a:r>
              <a:rPr lang="ko-KR" altLang="en-US" b="1" dirty="0" smtClean="0">
                <a:solidFill>
                  <a:schemeClr val="tx2"/>
                </a:solidFill>
              </a:rPr>
              <a:t>라이브러리 </a:t>
            </a:r>
            <a:r>
              <a:rPr lang="en-US" altLang="ko-KR" b="1" dirty="0" smtClean="0">
                <a:solidFill>
                  <a:schemeClr val="tx2"/>
                </a:solidFill>
              </a:rPr>
              <a:t>import</a:t>
            </a:r>
            <a:endParaRPr lang="ko-KR" altLang="en-US" b="1" dirty="0">
              <a:solidFill>
                <a:schemeClr val="tx2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153298" y="3965794"/>
            <a:ext cx="24806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tx2"/>
                </a:solidFill>
              </a:rPr>
              <a:t>- </a:t>
            </a:r>
            <a:r>
              <a:rPr lang="ko-KR" altLang="en-US" b="1" dirty="0" err="1" smtClean="0">
                <a:solidFill>
                  <a:schemeClr val="tx2"/>
                </a:solidFill>
              </a:rPr>
              <a:t>웹크롤링</a:t>
            </a:r>
            <a:r>
              <a:rPr lang="ko-KR" altLang="en-US" b="1" dirty="0" smtClean="0">
                <a:solidFill>
                  <a:schemeClr val="tx2"/>
                </a:solidFill>
              </a:rPr>
              <a:t> 주소를 </a:t>
            </a:r>
            <a:r>
              <a:rPr lang="en-US" altLang="ko-KR" b="1" dirty="0" smtClean="0">
                <a:solidFill>
                  <a:schemeClr val="tx2"/>
                </a:solidFill>
              </a:rPr>
              <a:t/>
            </a:r>
            <a:br>
              <a:rPr lang="en-US" altLang="ko-KR" b="1" dirty="0" smtClean="0">
                <a:solidFill>
                  <a:schemeClr val="tx2"/>
                </a:solidFill>
              </a:rPr>
            </a:br>
            <a:r>
              <a:rPr lang="ko-KR" altLang="en-US" b="1" dirty="0" smtClean="0">
                <a:solidFill>
                  <a:schemeClr val="tx2"/>
                </a:solidFill>
              </a:rPr>
              <a:t>가져와 텍스트만 추출 </a:t>
            </a:r>
            <a:endParaRPr lang="ko-KR" altLang="en-US" b="1" dirty="0">
              <a:solidFill>
                <a:schemeClr val="tx2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243147" y="5654222"/>
            <a:ext cx="2495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b="1" dirty="0" smtClean="0">
                <a:solidFill>
                  <a:schemeClr val="tx2"/>
                </a:solidFill>
              </a:rPr>
              <a:t>- </a:t>
            </a:r>
            <a:r>
              <a:rPr lang="ko-KR" altLang="en-US" b="1" dirty="0" smtClean="0">
                <a:solidFill>
                  <a:schemeClr val="tx2"/>
                </a:solidFill>
              </a:rPr>
              <a:t>데이터 가공 </a:t>
            </a:r>
            <a:endParaRPr lang="ko-KR" altLang="en-US" b="1" dirty="0">
              <a:solidFill>
                <a:schemeClr val="tx2"/>
              </a:solidFill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282143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2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27" name="그룹 26"/>
          <p:cNvGrpSpPr/>
          <p:nvPr/>
        </p:nvGrpSpPr>
        <p:grpSpPr>
          <a:xfrm>
            <a:off x="1188881" y="351819"/>
            <a:ext cx="1433854" cy="660429"/>
            <a:chOff x="1188881" y="351819"/>
            <a:chExt cx="1433854" cy="660429"/>
          </a:xfrm>
        </p:grpSpPr>
        <p:sp>
          <p:nvSpPr>
            <p:cNvPr id="28" name="TextBox 27"/>
            <p:cNvSpPr txBox="1"/>
            <p:nvPr/>
          </p:nvSpPr>
          <p:spPr>
            <a:xfrm>
              <a:off x="1188881" y="351819"/>
              <a:ext cx="14338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005 Web Crawling</a:t>
              </a:r>
              <a:endParaRPr lang="ko-KR" altLang="en-US" sz="1200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188881" y="581361"/>
              <a:ext cx="18473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2200" dirty="0"/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619789" y="1318325"/>
            <a:ext cx="1119384" cy="951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accent1">
                    <a:lumMod val="75000"/>
                  </a:schemeClr>
                </a:solidFill>
              </a:rPr>
              <a:t>Step1</a:t>
            </a:r>
            <a:endParaRPr lang="ko-KR" altLang="en-US" sz="28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69047" y="2644869"/>
            <a:ext cx="1119384" cy="951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accent1">
                    <a:lumMod val="75000"/>
                  </a:schemeClr>
                </a:solidFill>
              </a:rPr>
              <a:t>Step2</a:t>
            </a:r>
            <a:endParaRPr lang="ko-KR" altLang="en-US" sz="28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34443" y="4042383"/>
            <a:ext cx="1119384" cy="951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accent1">
                    <a:lumMod val="75000"/>
                  </a:schemeClr>
                </a:solidFill>
              </a:rPr>
              <a:t>Step3</a:t>
            </a:r>
            <a:endParaRPr lang="ko-KR" altLang="en-US" sz="28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90138" y="5483010"/>
            <a:ext cx="11193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solidFill>
                  <a:schemeClr val="accent1">
                    <a:lumMod val="75000"/>
                  </a:schemeClr>
                </a:solidFill>
              </a:rPr>
              <a:t>Step4</a:t>
            </a:r>
            <a:endParaRPr lang="ko-KR" altLang="en-US" sz="28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7147373" y="1318325"/>
            <a:ext cx="11193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solidFill>
                  <a:schemeClr val="accent1">
                    <a:lumMod val="75000"/>
                  </a:schemeClr>
                </a:solidFill>
              </a:rPr>
              <a:t>Step5</a:t>
            </a:r>
            <a:endParaRPr lang="ko-KR" altLang="en-US" sz="28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7107450" y="2614092"/>
            <a:ext cx="11193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solidFill>
                  <a:schemeClr val="accent1">
                    <a:lumMod val="75000"/>
                  </a:schemeClr>
                </a:solidFill>
              </a:rPr>
              <a:t>Step6</a:t>
            </a:r>
            <a:endParaRPr lang="ko-KR" altLang="en-US" sz="28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8545398" y="1465829"/>
            <a:ext cx="2495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b="1" dirty="0" smtClean="0">
                <a:solidFill>
                  <a:schemeClr val="tx2"/>
                </a:solidFill>
              </a:rPr>
              <a:t>- </a:t>
            </a:r>
            <a:r>
              <a:rPr lang="ko-KR" altLang="en-US" b="1" dirty="0" smtClean="0">
                <a:solidFill>
                  <a:schemeClr val="tx2"/>
                </a:solidFill>
              </a:rPr>
              <a:t>원하는 데이터 접근 </a:t>
            </a:r>
            <a:endParaRPr lang="ko-KR" altLang="en-US" b="1" dirty="0">
              <a:solidFill>
                <a:schemeClr val="tx2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8545398" y="2935783"/>
            <a:ext cx="2495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b="1" dirty="0" smtClean="0">
                <a:solidFill>
                  <a:schemeClr val="tx2"/>
                </a:solidFill>
              </a:rPr>
              <a:t>- </a:t>
            </a:r>
            <a:r>
              <a:rPr lang="ko-KR" altLang="en-US" b="1" dirty="0" smtClean="0">
                <a:solidFill>
                  <a:schemeClr val="tx2"/>
                </a:solidFill>
              </a:rPr>
              <a:t>속성 선택</a:t>
            </a:r>
            <a:endParaRPr lang="ko-KR" altLang="en-US" b="1" dirty="0">
              <a:solidFill>
                <a:schemeClr val="tx2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8545398" y="4252341"/>
            <a:ext cx="2495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b="1" dirty="0" smtClean="0">
                <a:solidFill>
                  <a:schemeClr val="tx2"/>
                </a:solidFill>
              </a:rPr>
              <a:t>- </a:t>
            </a:r>
            <a:r>
              <a:rPr lang="ko-KR" altLang="en-US" b="1" dirty="0" smtClean="0">
                <a:solidFill>
                  <a:schemeClr val="tx2"/>
                </a:solidFill>
              </a:rPr>
              <a:t>원하는 정보만 추출</a:t>
            </a:r>
            <a:endParaRPr lang="ko-KR" altLang="en-US" b="1" dirty="0">
              <a:solidFill>
                <a:schemeClr val="tx2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147373" y="4039436"/>
            <a:ext cx="11193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solidFill>
                  <a:schemeClr val="accent1">
                    <a:lumMod val="75000"/>
                  </a:schemeClr>
                </a:solidFill>
              </a:rPr>
              <a:t>Step7</a:t>
            </a:r>
            <a:endParaRPr lang="ko-KR" altLang="en-US" sz="28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2227172" y="1569481"/>
            <a:ext cx="25857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b="1" dirty="0" smtClean="0">
                <a:solidFill>
                  <a:schemeClr val="tx2"/>
                </a:solidFill>
              </a:rPr>
              <a:t>- </a:t>
            </a:r>
            <a:r>
              <a:rPr lang="ko-KR" altLang="en-US" b="1" dirty="0" smtClean="0">
                <a:solidFill>
                  <a:schemeClr val="tx2"/>
                </a:solidFill>
              </a:rPr>
              <a:t>대상 페이지 구조 확인</a:t>
            </a:r>
            <a:endParaRPr lang="ko-KR" altLang="en-US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906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cxnSp>
        <p:nvCxnSpPr>
          <p:cNvPr id="27" name="직선 연결선 26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3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1188881" y="351819"/>
            <a:ext cx="1433854" cy="660429"/>
            <a:chOff x="1188881" y="351819"/>
            <a:chExt cx="1433854" cy="660429"/>
          </a:xfrm>
        </p:grpSpPr>
        <p:sp>
          <p:nvSpPr>
            <p:cNvPr id="31" name="TextBox 30"/>
            <p:cNvSpPr txBox="1"/>
            <p:nvPr/>
          </p:nvSpPr>
          <p:spPr>
            <a:xfrm>
              <a:off x="1188881" y="351819"/>
              <a:ext cx="14338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005 Web Crawling</a:t>
              </a:r>
              <a:endParaRPr lang="ko-KR" altLang="en-US" sz="12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188881" y="581361"/>
              <a:ext cx="18473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2200" dirty="0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8184444" y="908019"/>
            <a:ext cx="367085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대상 페이지 구조 확인</a:t>
            </a:r>
            <a:endParaRPr lang="en-US" altLang="ko-KR" dirty="0" smtClean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endParaRPr lang="en-US" altLang="ko-KR" dirty="0" smtClean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r>
              <a:rPr lang="ko-KR" altLang="en-US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뉴스 리스트 페이지가 바뀔 때마다 </a:t>
            </a:r>
            <a:endParaRPr lang="en-US" altLang="ko-KR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r>
              <a:rPr lang="en-US" altLang="ko-KR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START= 11</a:t>
            </a:r>
          </a:p>
          <a:p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START= </a:t>
            </a:r>
            <a:r>
              <a:rPr lang="en-US" altLang="ko-KR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21 </a:t>
            </a:r>
            <a:r>
              <a:rPr lang="ko-KR" altLang="en-US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의 숫자가 </a:t>
            </a:r>
            <a:r>
              <a:rPr lang="en-US" altLang="ko-KR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10</a:t>
            </a:r>
            <a:r>
              <a:rPr lang="ko-KR" altLang="en-US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씩 증가하는 패턴을 확인</a:t>
            </a:r>
            <a:endParaRPr lang="en-US" altLang="ko-KR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720586" y="2742715"/>
            <a:ext cx="19644979" cy="1767763"/>
          </a:xfrm>
          <a:prstGeom prst="rect">
            <a:avLst/>
          </a:prstGeom>
        </p:spPr>
      </p:pic>
      <p:sp>
        <p:nvSpPr>
          <p:cNvPr id="4" name="아래쪽 화살표 3"/>
          <p:cNvSpPr/>
          <p:nvPr/>
        </p:nvSpPr>
        <p:spPr>
          <a:xfrm>
            <a:off x="11341291" y="2742715"/>
            <a:ext cx="472978" cy="666359"/>
          </a:xfrm>
          <a:prstGeom prst="downArrow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0538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cxnSp>
        <p:nvCxnSpPr>
          <p:cNvPr id="27" name="직선 연결선 26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3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1188881" y="351819"/>
            <a:ext cx="1433854" cy="660429"/>
            <a:chOff x="1188881" y="351819"/>
            <a:chExt cx="1433854" cy="660429"/>
          </a:xfrm>
        </p:grpSpPr>
        <p:sp>
          <p:nvSpPr>
            <p:cNvPr id="31" name="TextBox 30"/>
            <p:cNvSpPr txBox="1"/>
            <p:nvPr/>
          </p:nvSpPr>
          <p:spPr>
            <a:xfrm>
              <a:off x="1188881" y="351819"/>
              <a:ext cx="14338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005 Web Crawling</a:t>
              </a:r>
              <a:endParaRPr lang="ko-KR" altLang="en-US" sz="12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188881" y="581361"/>
              <a:ext cx="18473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2200" dirty="0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61505" y="1601106"/>
            <a:ext cx="2925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라이브러리 </a:t>
            </a:r>
            <a:r>
              <a:rPr lang="en-US" altLang="ko-KR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import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14505" y="2467667"/>
            <a:ext cx="29253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Prompt </a:t>
            </a:r>
            <a:r>
              <a:rPr lang="ko-KR" altLang="en-US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창을 생성해 </a:t>
            </a:r>
            <a:r>
              <a:rPr lang="en-US" altLang="ko-KR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/>
            </a:r>
            <a:br>
              <a:rPr lang="en-US" altLang="ko-KR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</a:br>
            <a:r>
              <a:rPr lang="ko-KR" altLang="en-US" dirty="0" err="1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웹크롤링</a:t>
            </a:r>
            <a:r>
              <a:rPr lang="ko-KR" altLang="en-US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할 </a:t>
            </a:r>
            <a:r>
              <a:rPr lang="ko-KR" altLang="en-US" dirty="0" err="1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검색어와</a:t>
            </a:r>
            <a:r>
              <a:rPr lang="en-US" altLang="ko-KR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/>
            </a:r>
            <a:br>
              <a:rPr lang="en-US" altLang="ko-KR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</a:br>
            <a:r>
              <a:rPr lang="ko-KR" altLang="en-US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페이지 수를 </a:t>
            </a:r>
            <a:r>
              <a:rPr lang="ko-KR" altLang="en-US" dirty="0" err="1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입력받음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5204" y="1601106"/>
            <a:ext cx="9001465" cy="1855858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4464" y="4127353"/>
            <a:ext cx="4334484" cy="1789364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185" y="4127353"/>
            <a:ext cx="4240250" cy="1789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473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cxnSp>
        <p:nvCxnSpPr>
          <p:cNvPr id="27" name="직선 연결선 26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3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1188881" y="351819"/>
            <a:ext cx="1433854" cy="660429"/>
            <a:chOff x="1188881" y="351819"/>
            <a:chExt cx="1433854" cy="660429"/>
          </a:xfrm>
        </p:grpSpPr>
        <p:sp>
          <p:nvSpPr>
            <p:cNvPr id="31" name="TextBox 30"/>
            <p:cNvSpPr txBox="1"/>
            <p:nvPr/>
          </p:nvSpPr>
          <p:spPr>
            <a:xfrm>
              <a:off x="1188881" y="351819"/>
              <a:ext cx="14338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005 Web Crawling</a:t>
              </a:r>
              <a:endParaRPr lang="ko-KR" altLang="en-US" sz="12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188881" y="581361"/>
              <a:ext cx="18473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2200" dirty="0"/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953" y="1137561"/>
            <a:ext cx="7962900" cy="425767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737465" y="1303778"/>
            <a:ext cx="49403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웹 크롤링할 주소 가져오기</a:t>
            </a:r>
            <a:endParaRPr lang="en-US" altLang="ko-KR" b="1" dirty="0" smtClean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r>
              <a:rPr lang="ko-KR" altLang="en-US" b="1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사용자 입력 단어 검색을 위해 키워드를 넣고 시작페이지를 </a:t>
            </a:r>
            <a:r>
              <a:rPr lang="en-US" altLang="ko-KR" b="1" dirty="0" err="1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i</a:t>
            </a:r>
            <a:r>
              <a:rPr lang="ko-KR" altLang="en-US" b="1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로 지정</a:t>
            </a:r>
            <a:endParaRPr lang="ko-KR" altLang="en-US" b="1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8406" y="2299035"/>
            <a:ext cx="4953000" cy="4191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152197" y="2679257"/>
            <a:ext cx="54937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텍스트만 추출</a:t>
            </a:r>
            <a:endParaRPr lang="en-US" altLang="ko-KR" dirty="0" smtClean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r>
              <a:rPr lang="en-US" altLang="ko-KR" dirty="0" err="1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BeautifulSoup</a:t>
            </a:r>
            <a:r>
              <a:rPr lang="ko-KR" altLang="en-US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로 전처리</a:t>
            </a:r>
            <a:endParaRPr lang="en-US" altLang="ko-KR" dirty="0" smtClean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r>
              <a:rPr lang="en-US" altLang="ko-KR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CSS </a:t>
            </a:r>
            <a:r>
              <a:rPr lang="ko-KR" altLang="en-US" dirty="0" err="1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선택자로</a:t>
            </a:r>
            <a:r>
              <a:rPr lang="ko-KR" altLang="en-US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선택할 부분을 리스트형태로 추출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143315" y="4249113"/>
            <a:ext cx="5493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+mj-ea"/>
                <a:ea typeface="+mj-ea"/>
              </a:rPr>
              <a:t> </a:t>
            </a:r>
            <a:r>
              <a:rPr lang="en-US" altLang="ko-KR" dirty="0" err="1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attrs</a:t>
            </a:r>
            <a:r>
              <a:rPr lang="en-US" altLang="ko-KR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[‘</a:t>
            </a:r>
            <a:r>
              <a:rPr lang="ko-KR" altLang="en-US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속성</a:t>
            </a:r>
            <a:r>
              <a:rPr lang="en-US" altLang="ko-KR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’] </a:t>
            </a:r>
            <a:r>
              <a:rPr lang="ko-KR" altLang="en-US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추출하고자 하는 속성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5" name="아래쪽 화살표 4"/>
          <p:cNvSpPr/>
          <p:nvPr/>
        </p:nvSpPr>
        <p:spPr>
          <a:xfrm>
            <a:off x="10048352" y="1949380"/>
            <a:ext cx="321547" cy="349655"/>
          </a:xfrm>
          <a:prstGeom prst="downArrow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오른쪽 화살표 5"/>
          <p:cNvSpPr/>
          <p:nvPr/>
        </p:nvSpPr>
        <p:spPr>
          <a:xfrm rot="10800000">
            <a:off x="5679924" y="2887157"/>
            <a:ext cx="472273" cy="334795"/>
          </a:xfrm>
          <a:prstGeom prst="rightArrow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" name="오른쪽 화살표 16"/>
          <p:cNvSpPr/>
          <p:nvPr/>
        </p:nvSpPr>
        <p:spPr>
          <a:xfrm rot="10800000">
            <a:off x="4777247" y="4283650"/>
            <a:ext cx="472273" cy="334795"/>
          </a:xfrm>
          <a:prstGeom prst="rightArrow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4146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cxnSp>
        <p:nvCxnSpPr>
          <p:cNvPr id="27" name="직선 연결선 26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3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1188881" y="351819"/>
            <a:ext cx="1433854" cy="660429"/>
            <a:chOff x="1188881" y="351819"/>
            <a:chExt cx="1433854" cy="660429"/>
          </a:xfrm>
        </p:grpSpPr>
        <p:sp>
          <p:nvSpPr>
            <p:cNvPr id="31" name="TextBox 30"/>
            <p:cNvSpPr txBox="1"/>
            <p:nvPr/>
          </p:nvSpPr>
          <p:spPr>
            <a:xfrm>
              <a:off x="1188881" y="351819"/>
              <a:ext cx="14338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005 Web Crawling</a:t>
              </a:r>
              <a:endParaRPr lang="ko-KR" altLang="en-US" sz="12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188881" y="581361"/>
              <a:ext cx="18473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2200" dirty="0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1281246" y="604548"/>
            <a:ext cx="2472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결과 화면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5242" y="323244"/>
            <a:ext cx="7515225" cy="421957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5242" y="2543175"/>
            <a:ext cx="7572375" cy="431482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81927" y="1343671"/>
            <a:ext cx="28461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번호</a:t>
            </a:r>
            <a:r>
              <a:rPr lang="en-US" altLang="ko-KR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. </a:t>
            </a:r>
            <a:r>
              <a:rPr lang="ko-KR" altLang="en-US" dirty="0" err="1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기사제목</a:t>
            </a:r>
            <a:r>
              <a:rPr lang="ko-KR" altLang="en-US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-KR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URL</a:t>
            </a:r>
            <a:r>
              <a:rPr lang="ko-KR" altLang="en-US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주소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2536109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96" b="8596"/>
          <a:stretch/>
        </p:blipFill>
        <p:spPr>
          <a:xfrm>
            <a:off x="70072" y="-136981"/>
            <a:ext cx="12192000" cy="68580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8177164" y="469927"/>
            <a:ext cx="546100" cy="546563"/>
            <a:chOff x="-1803400" y="1892300"/>
            <a:chExt cx="736600" cy="737225"/>
          </a:xfrm>
        </p:grpSpPr>
        <p:cxnSp>
          <p:nvCxnSpPr>
            <p:cNvPr id="9" name="직선 연결선 8"/>
            <p:cNvCxnSpPr/>
            <p:nvPr/>
          </p:nvCxnSpPr>
          <p:spPr>
            <a:xfrm flipH="1">
              <a:off x="-1803400" y="1892300"/>
              <a:ext cx="736600" cy="0"/>
            </a:xfrm>
            <a:prstGeom prst="line">
              <a:avLst/>
            </a:prstGeom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/>
            <p:nvPr/>
          </p:nvCxnSpPr>
          <p:spPr>
            <a:xfrm rot="5400000" flipH="1">
              <a:off x="-2171700" y="2261225"/>
              <a:ext cx="736600" cy="0"/>
            </a:xfrm>
            <a:prstGeom prst="line">
              <a:avLst/>
            </a:prstGeom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그룹 22"/>
          <p:cNvGrpSpPr/>
          <p:nvPr/>
        </p:nvGrpSpPr>
        <p:grpSpPr>
          <a:xfrm rot="10800000">
            <a:off x="10727417" y="4152437"/>
            <a:ext cx="546100" cy="546563"/>
            <a:chOff x="-1803400" y="1892300"/>
            <a:chExt cx="736600" cy="737225"/>
          </a:xfrm>
        </p:grpSpPr>
        <p:cxnSp>
          <p:nvCxnSpPr>
            <p:cNvPr id="24" name="직선 연결선 23"/>
            <p:cNvCxnSpPr/>
            <p:nvPr/>
          </p:nvCxnSpPr>
          <p:spPr>
            <a:xfrm flipH="1">
              <a:off x="-1803400" y="1892300"/>
              <a:ext cx="736600" cy="0"/>
            </a:xfrm>
            <a:prstGeom prst="line">
              <a:avLst/>
            </a:prstGeom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/>
            <p:cNvCxnSpPr/>
            <p:nvPr/>
          </p:nvCxnSpPr>
          <p:spPr>
            <a:xfrm rot="5400000" flipH="1">
              <a:off x="-2171700" y="2261225"/>
              <a:ext cx="736600" cy="0"/>
            </a:xfrm>
            <a:prstGeom prst="line">
              <a:avLst/>
            </a:prstGeom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Box 26"/>
          <p:cNvSpPr txBox="1"/>
          <p:nvPr/>
        </p:nvSpPr>
        <p:spPr>
          <a:xfrm>
            <a:off x="8149002" y="469465"/>
            <a:ext cx="3124515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 smtClean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주피터노트북과 </a:t>
            </a:r>
            <a:r>
              <a:rPr lang="en-US" altLang="ko-KR" sz="1400" dirty="0" smtClean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Requests, </a:t>
            </a:r>
            <a:r>
              <a:rPr lang="en-US" altLang="ko-KR" sz="1400" dirty="0" err="1" smtClean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BeautifulSoup</a:t>
            </a:r>
            <a:r>
              <a:rPr lang="en-US" altLang="ko-KR" sz="1400" dirty="0" smtClean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1400" dirty="0" smtClean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등의 라이브러리를 이용해 웹 </a:t>
            </a:r>
            <a:r>
              <a:rPr lang="ko-KR" altLang="en-US" sz="1400" dirty="0" err="1" smtClean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크롤링</a:t>
            </a:r>
            <a:r>
              <a:rPr lang="ko-KR" altLang="en-US" sz="1400" dirty="0" smtClean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할 페이지를 선택하고 전처리 할 수 있었다</a:t>
            </a:r>
            <a:r>
              <a:rPr lang="en-US" altLang="ko-KR" sz="1400" dirty="0" smtClean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. </a:t>
            </a:r>
            <a:r>
              <a:rPr lang="en-US" altLang="ko-KR" sz="14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, </a:t>
            </a:r>
            <a:endParaRPr lang="en-US" altLang="ko-KR" sz="1400" dirty="0" smtClean="0">
              <a:solidFill>
                <a:schemeClr val="tx2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marL="285750" indent="-285750">
              <a:buFontTx/>
              <a:buChar char="-"/>
            </a:pPr>
            <a:endParaRPr lang="en-US" altLang="ko-KR" sz="1400" dirty="0">
              <a:solidFill>
                <a:schemeClr val="tx2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sz="1400" dirty="0" err="1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pyautogui</a:t>
            </a:r>
            <a:r>
              <a:rPr lang="en-US" altLang="ko-KR" sz="14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14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을 이용해 프롬프트 창을 띄어 </a:t>
            </a:r>
            <a:r>
              <a:rPr lang="ko-KR" altLang="en-US" sz="1400" dirty="0" smtClean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사용자 중심의 </a:t>
            </a:r>
            <a:r>
              <a:rPr lang="ko-KR" altLang="en-US" sz="1400" dirty="0" err="1" smtClean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웹크롤링</a:t>
            </a:r>
            <a:r>
              <a:rPr lang="ko-KR" altLang="en-US" sz="1400" dirty="0" smtClean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프로그래밍이 가능했다</a:t>
            </a:r>
            <a:r>
              <a:rPr lang="en-US" altLang="ko-KR" sz="1400" dirty="0" smtClean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.</a:t>
            </a:r>
            <a:endParaRPr lang="en-US" altLang="ko-KR" sz="1400" dirty="0">
              <a:solidFill>
                <a:schemeClr val="tx2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endParaRPr lang="en-US" altLang="ko-KR" sz="1400" dirty="0">
              <a:solidFill>
                <a:schemeClr val="tx2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dirty="0" err="1" smtClean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파이썬과</a:t>
            </a:r>
            <a:r>
              <a:rPr lang="ko-KR" altLang="en-US" sz="1400" dirty="0" smtClean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관련 </a:t>
            </a:r>
            <a:r>
              <a:rPr lang="ko-KR" altLang="en-US" sz="14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라이브러리를 이용해 데이터 홍수 속에서 필요한 정보와 속성을 빠르게 </a:t>
            </a:r>
            <a:r>
              <a:rPr lang="ko-KR" altLang="en-US" sz="1400" dirty="0" smtClean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파악할 수 있었다</a:t>
            </a:r>
            <a:r>
              <a:rPr lang="en-US" altLang="ko-KR" sz="1400" dirty="0" smtClean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.</a:t>
            </a:r>
          </a:p>
          <a:p>
            <a:pPr marL="285750" indent="-285750">
              <a:buFontTx/>
              <a:buChar char="-"/>
            </a:pPr>
            <a:endParaRPr lang="en-US" altLang="ko-KR" sz="1400" dirty="0">
              <a:solidFill>
                <a:schemeClr val="tx2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dirty="0" smtClean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실제 산업에서 </a:t>
            </a:r>
            <a:r>
              <a:rPr lang="ko-KR" altLang="en-US" sz="1400" dirty="0" err="1" smtClean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웹크롤링이</a:t>
            </a:r>
            <a:r>
              <a:rPr lang="ko-KR" altLang="en-US" sz="1400" dirty="0" smtClean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어떻게 </a:t>
            </a:r>
            <a:r>
              <a:rPr lang="ko-KR" altLang="en-US" sz="1400" dirty="0" err="1" smtClean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의미있게</a:t>
            </a:r>
            <a:r>
              <a:rPr lang="ko-KR" altLang="en-US" sz="1400" dirty="0" smtClean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사용될 것인지 고민해 볼 필요성을 느꼈으며 웹 </a:t>
            </a:r>
            <a:r>
              <a:rPr lang="ko-KR" altLang="en-US" sz="1400" dirty="0" err="1" smtClean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크롤링으로</a:t>
            </a:r>
            <a:r>
              <a:rPr lang="ko-KR" altLang="en-US" sz="1400" dirty="0" smtClean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다양한 </a:t>
            </a:r>
            <a:r>
              <a:rPr lang="ko-KR" altLang="en-US" sz="1400" dirty="0" err="1" smtClean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인사이트를</a:t>
            </a:r>
            <a:r>
              <a:rPr lang="ko-KR" altLang="en-US" sz="1400" dirty="0" smtClean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도출할 수 있으면 좋을 것 같다</a:t>
            </a:r>
            <a:r>
              <a:rPr lang="en-US" altLang="ko-KR" sz="1400" dirty="0" smtClean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.</a:t>
            </a:r>
          </a:p>
          <a:p>
            <a:pPr marL="285750" indent="-285750">
              <a:buFontTx/>
              <a:buChar char="-"/>
            </a:pPr>
            <a:endParaRPr lang="en-US" altLang="ko-KR" sz="1400" dirty="0">
              <a:solidFill>
                <a:schemeClr val="tx2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r>
              <a:rPr lang="en-US" altLang="ko-KR" sz="14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/>
            </a:r>
            <a:br>
              <a:rPr lang="en-US" altLang="ko-KR" sz="14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</a:br>
            <a:endParaRPr lang="en-US" altLang="ko-KR" sz="1400" dirty="0">
              <a:solidFill>
                <a:schemeClr val="tx2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696144" y="2361274"/>
            <a:ext cx="1816100" cy="1791163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1604194" y="3022600"/>
            <a:ext cx="406072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b="1" dirty="0">
                <a:solidFill>
                  <a:schemeClr val="bg1"/>
                </a:solidFill>
              </a:rPr>
              <a:t>O</a:t>
            </a:r>
            <a:r>
              <a:rPr lang="en-US" altLang="ko-KR" sz="8000" b="1" dirty="0">
                <a:solidFill>
                  <a:schemeClr val="accent2"/>
                </a:solidFill>
              </a:rPr>
              <a:t>pinion</a:t>
            </a:r>
            <a:endParaRPr lang="ko-KR" altLang="en-US" sz="80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285845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89352" y="2285885"/>
            <a:ext cx="254428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b="1" dirty="0" smtClean="0">
                <a:solidFill>
                  <a:schemeClr val="tx2"/>
                </a:solidFill>
              </a:rPr>
              <a:t>005-2</a:t>
            </a:r>
            <a:endParaRPr lang="ko-KR" altLang="en-US" sz="7200" b="1" dirty="0">
              <a:solidFill>
                <a:schemeClr val="tx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3434" y="3549402"/>
            <a:ext cx="53415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150" dirty="0" smtClean="0">
                <a:solidFill>
                  <a:schemeClr val="tx2"/>
                </a:solidFill>
                <a:latin typeface="+mn-ea"/>
              </a:rPr>
              <a:t>Web Crawling – </a:t>
            </a:r>
            <a:r>
              <a:rPr lang="en-US" altLang="ko-KR" sz="3200" spc="-150" dirty="0" err="1" smtClean="0">
                <a:solidFill>
                  <a:schemeClr val="tx2"/>
                </a:solidFill>
                <a:latin typeface="+mn-ea"/>
              </a:rPr>
              <a:t>Naver</a:t>
            </a:r>
            <a:r>
              <a:rPr lang="en-US" altLang="ko-KR" sz="3200" spc="-150" dirty="0" smtClean="0">
                <a:solidFill>
                  <a:schemeClr val="tx2"/>
                </a:solidFill>
                <a:latin typeface="+mn-ea"/>
              </a:rPr>
              <a:t> Movies</a:t>
            </a:r>
            <a:endParaRPr lang="ko-KR" altLang="en-US" sz="3200" spc="-1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489352" y="3392488"/>
            <a:ext cx="6974704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이등변 삼각형 10"/>
          <p:cNvSpPr/>
          <p:nvPr/>
        </p:nvSpPr>
        <p:spPr>
          <a:xfrm>
            <a:off x="6688067" y="919927"/>
            <a:ext cx="3334365" cy="4594205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이등변 삼각형 11"/>
          <p:cNvSpPr/>
          <p:nvPr/>
        </p:nvSpPr>
        <p:spPr>
          <a:xfrm>
            <a:off x="8552835" y="919927"/>
            <a:ext cx="3334365" cy="4594205"/>
          </a:xfrm>
          <a:prstGeom prst="triangle">
            <a:avLst/>
          </a:prstGeom>
          <a:solidFill>
            <a:schemeClr val="accent4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802588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202600" y="2036242"/>
            <a:ext cx="410638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dirty="0" err="1" smtClean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파이썬</a:t>
            </a:r>
            <a:r>
              <a:rPr lang="ko-KR" altLang="en-US" sz="1600" dirty="0" smtClean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문법을 활용해 원하는 데이터를 수집하고 필요한 속성만 추출</a:t>
            </a:r>
            <a:r>
              <a:rPr lang="en-US" altLang="ko-KR" sz="1600" dirty="0" smtClean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/>
            </a:r>
            <a:br>
              <a:rPr lang="en-US" altLang="ko-KR" sz="1600" dirty="0" smtClean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</a:br>
            <a:endParaRPr lang="en-US" altLang="ko-KR" sz="1600" dirty="0">
              <a:solidFill>
                <a:schemeClr val="tx2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 smtClean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웹 </a:t>
            </a:r>
            <a:r>
              <a:rPr lang="ko-KR" altLang="en-US" sz="1600" dirty="0" err="1" smtClean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크롤링과</a:t>
            </a:r>
            <a:r>
              <a:rPr lang="ko-KR" altLang="en-US" sz="1600" dirty="0" smtClean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관련된 함수와 라이브러리 </a:t>
            </a:r>
            <a:r>
              <a:rPr lang="en-US" altLang="ko-KR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1600" dirty="0" smtClean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이용</a:t>
            </a:r>
            <a:endParaRPr lang="en-US" altLang="ko-KR" sz="1600" dirty="0" smtClean="0">
              <a:solidFill>
                <a:schemeClr val="tx2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marL="285750" indent="-285750">
              <a:buFontTx/>
              <a:buChar char="-"/>
            </a:pPr>
            <a:endParaRPr lang="en-US" altLang="ko-KR" sz="1600" dirty="0">
              <a:solidFill>
                <a:schemeClr val="tx2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 smtClean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추출한 정보를 이용해 시각화</a:t>
            </a:r>
            <a:endParaRPr lang="ko-KR" altLang="en-US" sz="1600" dirty="0">
              <a:solidFill>
                <a:schemeClr val="tx2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209446" y="1440345"/>
            <a:ext cx="14157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tx2">
                    <a:lumMod val="75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기획의도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6098924" y="2081753"/>
            <a:ext cx="361828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Tx/>
              <a:buChar char="-"/>
            </a:pPr>
            <a:r>
              <a:rPr lang="ko-KR" altLang="en-US" sz="1600" dirty="0" smtClean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네이버 영화에서 제목과 </a:t>
            </a:r>
            <a:r>
              <a:rPr lang="ko-KR" altLang="en-US" sz="1600" dirty="0" err="1" smtClean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별점정보만</a:t>
            </a:r>
            <a:r>
              <a:rPr lang="ko-KR" altLang="en-US" sz="1600" dirty="0" smtClean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추출하기</a:t>
            </a:r>
            <a:endParaRPr lang="en-US" altLang="ko-KR" sz="1600" dirty="0" smtClean="0">
              <a:solidFill>
                <a:schemeClr val="tx2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marL="285750" indent="-285750" algn="just">
              <a:buFontTx/>
              <a:buChar char="-"/>
            </a:pPr>
            <a:endParaRPr lang="en-US" altLang="ko-KR" sz="1600" dirty="0" smtClean="0">
              <a:solidFill>
                <a:schemeClr val="tx2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marL="285750" indent="-285750" algn="just">
              <a:buFontTx/>
              <a:buChar char="-"/>
            </a:pPr>
            <a:r>
              <a:rPr lang="ko-KR" altLang="en-US" sz="1600" dirty="0" err="1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예매순</a:t>
            </a:r>
            <a:r>
              <a:rPr lang="ko-KR" altLang="en-US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상위 </a:t>
            </a:r>
            <a:r>
              <a:rPr lang="en-US" altLang="ko-KR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10</a:t>
            </a:r>
            <a:r>
              <a:rPr lang="ko-KR" altLang="en-US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개의 </a:t>
            </a:r>
            <a:r>
              <a:rPr lang="ko-KR" altLang="en-US" sz="1600" dirty="0" err="1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별점</a:t>
            </a:r>
            <a:r>
              <a:rPr lang="ko-KR" altLang="en-US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점수에 대해 그래프로 시각화하기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6755516" y="1485856"/>
            <a:ext cx="21162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tx2">
                    <a:lumMod val="75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프로젝트 개요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3341814" y="4757705"/>
            <a:ext cx="341370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Tx/>
              <a:buChar char="-"/>
            </a:pPr>
            <a:r>
              <a:rPr lang="en-US" altLang="ko-KR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Python</a:t>
            </a:r>
          </a:p>
          <a:p>
            <a:pPr marL="285750" indent="-285750" algn="just">
              <a:buFontTx/>
              <a:buChar char="-"/>
            </a:pPr>
            <a:r>
              <a:rPr lang="en-US" altLang="ko-KR" sz="1600" dirty="0" smtClean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Anaconda</a:t>
            </a:r>
            <a:endParaRPr lang="en-US" altLang="ko-KR" sz="1600" dirty="0">
              <a:solidFill>
                <a:schemeClr val="tx2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marL="285750" indent="-285750" algn="just">
              <a:buFontTx/>
              <a:buChar char="-"/>
            </a:pPr>
            <a:r>
              <a:rPr lang="en-US" altLang="ko-KR" sz="1600" dirty="0" err="1" smtClean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Jupyter</a:t>
            </a:r>
            <a:r>
              <a:rPr lang="en-US" altLang="ko-KR" sz="1600" dirty="0" smtClean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Notebook</a:t>
            </a:r>
          </a:p>
          <a:p>
            <a:pPr marL="285750" indent="-285750" algn="just">
              <a:buFontTx/>
              <a:buChar char="-"/>
            </a:pPr>
            <a:r>
              <a:rPr lang="en-US" altLang="ko-KR" sz="1600" dirty="0" smtClean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Requests</a:t>
            </a:r>
          </a:p>
          <a:p>
            <a:pPr marL="285750" indent="-285750" algn="just">
              <a:buFontTx/>
              <a:buChar char="-"/>
            </a:pPr>
            <a:r>
              <a:rPr lang="en-US" altLang="ko-KR" sz="1600" dirty="0" err="1" smtClean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BeautifulSoup</a:t>
            </a:r>
            <a:endParaRPr lang="en-US" altLang="ko-KR" sz="1600" dirty="0" smtClean="0">
              <a:solidFill>
                <a:schemeClr val="tx2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marL="285750" indent="-285750" algn="just">
              <a:buFontTx/>
              <a:buChar char="-"/>
            </a:pPr>
            <a:r>
              <a:rPr lang="en-US" altLang="ko-KR" sz="1600" dirty="0" smtClean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Pandas</a:t>
            </a:r>
          </a:p>
          <a:p>
            <a:pPr marL="285750" indent="-285750" algn="just">
              <a:buFontTx/>
              <a:buChar char="-"/>
            </a:pPr>
            <a:r>
              <a:rPr lang="en-US" altLang="ko-KR" sz="1600" dirty="0" err="1" smtClean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Numpy</a:t>
            </a:r>
            <a:endParaRPr lang="en-US" altLang="ko-KR" sz="1600" dirty="0" smtClean="0">
              <a:solidFill>
                <a:schemeClr val="tx2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marL="285750" indent="-285750" algn="just">
              <a:buFontTx/>
              <a:buChar char="-"/>
            </a:pPr>
            <a:r>
              <a:rPr lang="en-US" altLang="ko-KR" sz="1600" dirty="0" err="1" smtClean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Maploblib</a:t>
            </a:r>
            <a:endParaRPr lang="en-US" altLang="ko-KR" sz="1600" dirty="0" smtClean="0">
              <a:solidFill>
                <a:schemeClr val="tx2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marL="285750" indent="-285750" algn="just">
              <a:buFontTx/>
              <a:buChar char="-"/>
            </a:pPr>
            <a:endParaRPr lang="en-US" altLang="ko-KR" sz="1600" dirty="0">
              <a:solidFill>
                <a:schemeClr val="tx2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4348661" y="4237471"/>
            <a:ext cx="14157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tx2">
                    <a:lumMod val="75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개발환경</a:t>
            </a:r>
          </a:p>
        </p:txBody>
      </p:sp>
      <p:cxnSp>
        <p:nvCxnSpPr>
          <p:cNvPr id="17" name="직선 연결선 16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1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1188881" y="351819"/>
            <a:ext cx="2318263" cy="660429"/>
            <a:chOff x="1188881" y="351819"/>
            <a:chExt cx="2318263" cy="660429"/>
          </a:xfrm>
        </p:grpSpPr>
        <p:sp>
          <p:nvSpPr>
            <p:cNvPr id="21" name="TextBox 20"/>
            <p:cNvSpPr txBox="1"/>
            <p:nvPr/>
          </p:nvSpPr>
          <p:spPr>
            <a:xfrm>
              <a:off x="1188881" y="351819"/>
              <a:ext cx="14338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005 Web Crawling</a:t>
              </a:r>
              <a:endParaRPr lang="ko-KR" altLang="en-US" sz="1200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188881" y="581361"/>
              <a:ext cx="231826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dirty="0"/>
                <a:t>Project Overview</a:t>
              </a:r>
              <a:endParaRPr lang="ko-KR" altLang="en-US" sz="2200" dirty="0"/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7152755" y="4833368"/>
            <a:ext cx="368941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dirty="0" smtClean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데이터 획득</a:t>
            </a:r>
            <a:r>
              <a:rPr lang="en-US" altLang="ko-KR" sz="1600" dirty="0" smtClean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, </a:t>
            </a:r>
            <a:r>
              <a:rPr lang="ko-KR" altLang="en-US" sz="1600" dirty="0" smtClean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추출</a:t>
            </a:r>
            <a:r>
              <a:rPr lang="en-US" altLang="ko-KR" sz="1600" dirty="0" smtClean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, </a:t>
            </a:r>
            <a:r>
              <a:rPr lang="ko-KR" altLang="en-US" sz="1600" dirty="0" smtClean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가공</a:t>
            </a:r>
            <a:r>
              <a:rPr lang="en-US" altLang="ko-KR" sz="1600" dirty="0" smtClean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/>
            </a:r>
            <a:br>
              <a:rPr lang="en-US" altLang="ko-KR" sz="1600" dirty="0" smtClean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</a:br>
            <a:endParaRPr lang="en-US" altLang="ko-KR" sz="1600" dirty="0" smtClean="0">
              <a:solidFill>
                <a:schemeClr val="tx2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marL="285750" indent="-285750" algn="just">
              <a:buFontTx/>
              <a:buChar char="-"/>
            </a:pPr>
            <a:r>
              <a:rPr lang="ko-KR" altLang="en-US" sz="1600" dirty="0" err="1" smtClean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웹크롤링으로</a:t>
            </a:r>
            <a:r>
              <a:rPr lang="ko-KR" altLang="en-US" sz="1600" dirty="0" smtClean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필요한 정보만 추출</a:t>
            </a:r>
            <a:endParaRPr lang="en-US" altLang="ko-KR" sz="1600" dirty="0" smtClean="0">
              <a:solidFill>
                <a:schemeClr val="tx2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marL="285750" indent="-285750" algn="just">
              <a:buFontTx/>
              <a:buChar char="-"/>
            </a:pPr>
            <a:endParaRPr lang="en-US" altLang="ko-KR" sz="1600" dirty="0">
              <a:solidFill>
                <a:schemeClr val="tx2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marL="285750" indent="-285750" algn="just">
              <a:buFontTx/>
              <a:buChar char="-"/>
            </a:pPr>
            <a:endParaRPr lang="ko-KR" altLang="en-US" sz="1600" dirty="0">
              <a:solidFill>
                <a:schemeClr val="tx2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467379" y="4237471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tx2">
                    <a:lumMod val="75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역할</a:t>
            </a:r>
          </a:p>
        </p:txBody>
      </p:sp>
    </p:spTree>
    <p:extLst>
      <p:ext uri="{BB962C8B-B14F-4D97-AF65-F5344CB8AC3E}">
        <p14:creationId xmlns:p14="http://schemas.microsoft.com/office/powerpoint/2010/main" val="64251600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/>
          <p:nvPr/>
        </p:nvSpPr>
        <p:spPr>
          <a:xfrm>
            <a:off x="2153299" y="2879477"/>
            <a:ext cx="25857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b="1" dirty="0" smtClean="0">
                <a:solidFill>
                  <a:schemeClr val="tx2"/>
                </a:solidFill>
              </a:rPr>
              <a:t>- </a:t>
            </a:r>
            <a:r>
              <a:rPr lang="ko-KR" altLang="en-US" b="1" dirty="0" smtClean="0">
                <a:solidFill>
                  <a:schemeClr val="tx2"/>
                </a:solidFill>
              </a:rPr>
              <a:t>라이브러리 </a:t>
            </a:r>
            <a:r>
              <a:rPr lang="en-US" altLang="ko-KR" b="1" dirty="0" smtClean="0">
                <a:solidFill>
                  <a:schemeClr val="tx2"/>
                </a:solidFill>
              </a:rPr>
              <a:t>import</a:t>
            </a:r>
            <a:endParaRPr lang="ko-KR" altLang="en-US" b="1" dirty="0">
              <a:solidFill>
                <a:schemeClr val="tx2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153298" y="3965794"/>
            <a:ext cx="24806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tx2"/>
                </a:solidFill>
              </a:rPr>
              <a:t>- </a:t>
            </a:r>
            <a:r>
              <a:rPr lang="ko-KR" altLang="en-US" b="1" dirty="0" err="1" smtClean="0">
                <a:solidFill>
                  <a:schemeClr val="tx2"/>
                </a:solidFill>
              </a:rPr>
              <a:t>웹크롤링</a:t>
            </a:r>
            <a:r>
              <a:rPr lang="ko-KR" altLang="en-US" b="1" dirty="0" smtClean="0">
                <a:solidFill>
                  <a:schemeClr val="tx2"/>
                </a:solidFill>
              </a:rPr>
              <a:t> 주소를 </a:t>
            </a:r>
            <a:r>
              <a:rPr lang="en-US" altLang="ko-KR" b="1" dirty="0" smtClean="0">
                <a:solidFill>
                  <a:schemeClr val="tx2"/>
                </a:solidFill>
              </a:rPr>
              <a:t/>
            </a:r>
            <a:br>
              <a:rPr lang="en-US" altLang="ko-KR" b="1" dirty="0" smtClean="0">
                <a:solidFill>
                  <a:schemeClr val="tx2"/>
                </a:solidFill>
              </a:rPr>
            </a:br>
            <a:r>
              <a:rPr lang="ko-KR" altLang="en-US" b="1" dirty="0" smtClean="0">
                <a:solidFill>
                  <a:schemeClr val="tx2"/>
                </a:solidFill>
              </a:rPr>
              <a:t>가져와 텍스트만 추출 </a:t>
            </a:r>
            <a:endParaRPr lang="ko-KR" altLang="en-US" b="1" dirty="0">
              <a:solidFill>
                <a:schemeClr val="tx2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243147" y="5654222"/>
            <a:ext cx="2495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b="1" dirty="0" smtClean="0">
                <a:solidFill>
                  <a:schemeClr val="tx2"/>
                </a:solidFill>
              </a:rPr>
              <a:t>- </a:t>
            </a:r>
            <a:r>
              <a:rPr lang="ko-KR" altLang="en-US" b="1" dirty="0" smtClean="0">
                <a:solidFill>
                  <a:schemeClr val="tx2"/>
                </a:solidFill>
              </a:rPr>
              <a:t>데이터 가공 </a:t>
            </a:r>
            <a:endParaRPr lang="ko-KR" altLang="en-US" b="1" dirty="0">
              <a:solidFill>
                <a:schemeClr val="tx2"/>
              </a:solidFill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282143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2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27" name="그룹 26"/>
          <p:cNvGrpSpPr/>
          <p:nvPr/>
        </p:nvGrpSpPr>
        <p:grpSpPr>
          <a:xfrm>
            <a:off x="1188881" y="351819"/>
            <a:ext cx="1433854" cy="660429"/>
            <a:chOff x="1188881" y="351819"/>
            <a:chExt cx="1433854" cy="660429"/>
          </a:xfrm>
        </p:grpSpPr>
        <p:sp>
          <p:nvSpPr>
            <p:cNvPr id="28" name="TextBox 27"/>
            <p:cNvSpPr txBox="1"/>
            <p:nvPr/>
          </p:nvSpPr>
          <p:spPr>
            <a:xfrm>
              <a:off x="1188881" y="351819"/>
              <a:ext cx="14338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005 Web Crawling</a:t>
              </a:r>
              <a:endParaRPr lang="ko-KR" altLang="en-US" sz="1200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188881" y="581361"/>
              <a:ext cx="18473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2200" dirty="0"/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619789" y="1318325"/>
            <a:ext cx="1119384" cy="951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accent1">
                    <a:lumMod val="75000"/>
                  </a:schemeClr>
                </a:solidFill>
              </a:rPr>
              <a:t>Step1</a:t>
            </a:r>
            <a:endParaRPr lang="ko-KR" altLang="en-US" sz="28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69047" y="2644869"/>
            <a:ext cx="1119384" cy="951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accent1">
                    <a:lumMod val="75000"/>
                  </a:schemeClr>
                </a:solidFill>
              </a:rPr>
              <a:t>Step2</a:t>
            </a:r>
            <a:endParaRPr lang="ko-KR" altLang="en-US" sz="28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34443" y="4042383"/>
            <a:ext cx="1119384" cy="951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accent1">
                    <a:lumMod val="75000"/>
                  </a:schemeClr>
                </a:solidFill>
              </a:rPr>
              <a:t>Step3</a:t>
            </a:r>
            <a:endParaRPr lang="ko-KR" altLang="en-US" sz="28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90138" y="5483010"/>
            <a:ext cx="11193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solidFill>
                  <a:schemeClr val="accent1">
                    <a:lumMod val="75000"/>
                  </a:schemeClr>
                </a:solidFill>
              </a:rPr>
              <a:t>Step4</a:t>
            </a:r>
            <a:endParaRPr lang="ko-KR" altLang="en-US" sz="28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7147373" y="1318325"/>
            <a:ext cx="11193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solidFill>
                  <a:schemeClr val="accent1">
                    <a:lumMod val="75000"/>
                  </a:schemeClr>
                </a:solidFill>
              </a:rPr>
              <a:t>Step5</a:t>
            </a:r>
            <a:endParaRPr lang="ko-KR" altLang="en-US" sz="28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7107450" y="2614092"/>
            <a:ext cx="11193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solidFill>
                  <a:schemeClr val="accent1">
                    <a:lumMod val="75000"/>
                  </a:schemeClr>
                </a:solidFill>
              </a:rPr>
              <a:t>Step6</a:t>
            </a:r>
            <a:endParaRPr lang="ko-KR" altLang="en-US" sz="28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8545398" y="1465829"/>
            <a:ext cx="2495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b="1" dirty="0" smtClean="0">
                <a:solidFill>
                  <a:schemeClr val="tx2"/>
                </a:solidFill>
              </a:rPr>
              <a:t>- </a:t>
            </a:r>
            <a:r>
              <a:rPr lang="ko-KR" altLang="en-US" b="1" dirty="0" smtClean="0">
                <a:solidFill>
                  <a:schemeClr val="tx2"/>
                </a:solidFill>
              </a:rPr>
              <a:t>원하는 데이터 접근 </a:t>
            </a:r>
            <a:endParaRPr lang="ko-KR" altLang="en-US" b="1" dirty="0">
              <a:solidFill>
                <a:schemeClr val="tx2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8545398" y="2935783"/>
            <a:ext cx="2495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b="1" dirty="0" smtClean="0">
                <a:solidFill>
                  <a:schemeClr val="tx2"/>
                </a:solidFill>
              </a:rPr>
              <a:t>- </a:t>
            </a:r>
            <a:r>
              <a:rPr lang="ko-KR" altLang="en-US" b="1" dirty="0" smtClean="0">
                <a:solidFill>
                  <a:schemeClr val="tx2"/>
                </a:solidFill>
              </a:rPr>
              <a:t>속성 선택</a:t>
            </a:r>
            <a:endParaRPr lang="ko-KR" altLang="en-US" b="1" dirty="0">
              <a:solidFill>
                <a:schemeClr val="tx2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8545398" y="5321692"/>
            <a:ext cx="2495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b="1" dirty="0" smtClean="0">
                <a:solidFill>
                  <a:schemeClr val="tx2"/>
                </a:solidFill>
              </a:rPr>
              <a:t>- </a:t>
            </a:r>
            <a:r>
              <a:rPr lang="ko-KR" altLang="en-US" b="1" dirty="0" smtClean="0">
                <a:solidFill>
                  <a:schemeClr val="tx2"/>
                </a:solidFill>
              </a:rPr>
              <a:t>그래프로 시각화</a:t>
            </a:r>
            <a:endParaRPr lang="ko-KR" altLang="en-US" b="1" dirty="0">
              <a:solidFill>
                <a:schemeClr val="tx2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147373" y="4039436"/>
            <a:ext cx="11193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solidFill>
                  <a:schemeClr val="accent1">
                    <a:lumMod val="75000"/>
                  </a:schemeClr>
                </a:solidFill>
              </a:rPr>
              <a:t>Step7</a:t>
            </a:r>
            <a:endParaRPr lang="ko-KR" altLang="en-US" sz="28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2227172" y="1569481"/>
            <a:ext cx="25857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b="1" dirty="0" smtClean="0">
                <a:solidFill>
                  <a:schemeClr val="tx2"/>
                </a:solidFill>
              </a:rPr>
              <a:t>- </a:t>
            </a:r>
            <a:r>
              <a:rPr lang="ko-KR" altLang="en-US" b="1" dirty="0" smtClean="0">
                <a:solidFill>
                  <a:schemeClr val="tx2"/>
                </a:solidFill>
              </a:rPr>
              <a:t>대상 페이지 구조 확인</a:t>
            </a:r>
            <a:endParaRPr lang="ko-KR" altLang="en-US" b="1" dirty="0">
              <a:solidFill>
                <a:schemeClr val="tx2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8545398" y="4082571"/>
            <a:ext cx="2495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b="1" dirty="0" smtClean="0">
                <a:solidFill>
                  <a:schemeClr val="tx2"/>
                </a:solidFill>
              </a:rPr>
              <a:t>- </a:t>
            </a:r>
            <a:r>
              <a:rPr lang="ko-KR" altLang="en-US" b="1" dirty="0" smtClean="0">
                <a:solidFill>
                  <a:schemeClr val="tx2"/>
                </a:solidFill>
              </a:rPr>
              <a:t>원하는 정보만 리스트형태로 추출</a:t>
            </a:r>
            <a:endParaRPr lang="ko-KR" altLang="en-US" b="1" dirty="0">
              <a:solidFill>
                <a:schemeClr val="tx2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7147373" y="5177168"/>
            <a:ext cx="11193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solidFill>
                  <a:schemeClr val="accent1">
                    <a:lumMod val="75000"/>
                  </a:schemeClr>
                </a:solidFill>
              </a:rPr>
              <a:t>Step8</a:t>
            </a:r>
            <a:endParaRPr lang="ko-KR" altLang="en-US" sz="28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29322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202600" y="2036242"/>
            <a:ext cx="376128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Tx/>
              <a:buChar char="-"/>
            </a:pPr>
            <a:r>
              <a:rPr lang="ko-KR" altLang="en-US" sz="1600" dirty="0" err="1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파이썬을</a:t>
            </a:r>
            <a:r>
              <a:rPr lang="ko-KR" altLang="en-US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이용해 </a:t>
            </a:r>
            <a:r>
              <a:rPr lang="en-US" altLang="ko-KR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UI</a:t>
            </a:r>
            <a:r>
              <a:rPr lang="ko-KR" altLang="en-US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를 구현하고 다양한 라이브러리를 활용해보도록 함 </a:t>
            </a:r>
            <a:r>
              <a:rPr lang="en-US" altLang="ko-KR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/>
            </a:r>
            <a:br>
              <a:rPr lang="en-US" altLang="ko-KR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</a:br>
            <a:endParaRPr lang="en-US" altLang="ko-KR" sz="1600" dirty="0">
              <a:solidFill>
                <a:schemeClr val="tx2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marL="285750" indent="-285750" algn="just">
              <a:buFontTx/>
              <a:buChar char="-"/>
            </a:pPr>
            <a:r>
              <a:rPr lang="en-US" altLang="ko-KR" sz="1600" dirty="0" err="1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Tkinter</a:t>
            </a:r>
            <a:r>
              <a:rPr lang="ko-KR" altLang="en-US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를 이용해 버튼이벤트 처리</a:t>
            </a:r>
            <a:endParaRPr lang="en-US" altLang="ko-KR" sz="1600" dirty="0">
              <a:solidFill>
                <a:schemeClr val="tx2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just"/>
            <a:r>
              <a:rPr lang="en-US" altLang="ko-KR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/>
            </a:r>
            <a:br>
              <a:rPr lang="en-US" altLang="ko-KR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</a:br>
            <a:r>
              <a:rPr lang="en-US" altLang="ko-KR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   </a:t>
            </a:r>
            <a:r>
              <a:rPr lang="ko-KR" altLang="en-US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파이썬 함수와 변수에 대한 이해</a:t>
            </a:r>
            <a:endParaRPr lang="en-US" altLang="ko-KR" sz="1600" dirty="0">
              <a:solidFill>
                <a:schemeClr val="tx2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just"/>
            <a:endParaRPr lang="en-US" altLang="ko-KR" sz="1500" dirty="0">
              <a:solidFill>
                <a:schemeClr val="tx2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just"/>
            <a:endParaRPr lang="ko-KR" altLang="en-US" sz="1500" dirty="0">
              <a:solidFill>
                <a:schemeClr val="tx2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209446" y="1440345"/>
            <a:ext cx="14157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tx2">
                    <a:lumMod val="75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기획의도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5688234" y="2035754"/>
            <a:ext cx="341370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Tx/>
              <a:buChar char="-"/>
            </a:pPr>
            <a:r>
              <a:rPr lang="ko-KR" altLang="en-US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포토샵보다 간단하고 단순한 나만의 작은 포토샵 만들기</a:t>
            </a:r>
            <a:endParaRPr lang="en-US" altLang="ko-KR" sz="1600" dirty="0">
              <a:solidFill>
                <a:schemeClr val="tx2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just"/>
            <a:endParaRPr lang="en-US" altLang="ko-KR" sz="1600" dirty="0">
              <a:solidFill>
                <a:schemeClr val="tx2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marL="285750" indent="-285750" algn="just">
              <a:buFontTx/>
              <a:buChar char="-"/>
            </a:pPr>
            <a:endParaRPr lang="en-US" altLang="ko-KR" sz="1600" dirty="0">
              <a:solidFill>
                <a:schemeClr val="tx2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marL="285750" indent="-285750" algn="just">
              <a:buFontTx/>
              <a:buChar char="-"/>
            </a:pPr>
            <a:endParaRPr lang="ko-KR" altLang="en-US" sz="1600" dirty="0">
              <a:solidFill>
                <a:schemeClr val="tx2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6344826" y="1439857"/>
            <a:ext cx="21162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tx2">
                    <a:lumMod val="75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프로젝트 개요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3341814" y="4833368"/>
            <a:ext cx="341370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Tx/>
              <a:buChar char="-"/>
            </a:pPr>
            <a:r>
              <a:rPr lang="en-US" altLang="ko-KR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Python</a:t>
            </a:r>
          </a:p>
          <a:p>
            <a:pPr marL="285750" indent="-285750" algn="just">
              <a:buFontTx/>
              <a:buChar char="-"/>
            </a:pPr>
            <a:r>
              <a:rPr lang="en-US" altLang="ko-KR" sz="1600" dirty="0" err="1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ImageMagic</a:t>
            </a:r>
            <a:endParaRPr lang="en-US" altLang="ko-KR" sz="1600" dirty="0">
              <a:solidFill>
                <a:schemeClr val="tx2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marL="285750" indent="-285750" algn="just">
              <a:buFontTx/>
              <a:buChar char="-"/>
            </a:pPr>
            <a:r>
              <a:rPr lang="en-US" altLang="ko-KR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PIL</a:t>
            </a:r>
          </a:p>
          <a:p>
            <a:pPr marL="285750" indent="-285750" algn="just">
              <a:buFontTx/>
              <a:buChar char="-"/>
            </a:pPr>
            <a:r>
              <a:rPr lang="en-US" altLang="ko-KR" sz="1600" dirty="0" err="1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tkinter</a:t>
            </a:r>
            <a:endParaRPr lang="en-US" altLang="ko-KR" sz="1600" dirty="0">
              <a:solidFill>
                <a:schemeClr val="tx2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marL="285750" indent="-285750" algn="just">
              <a:buFontTx/>
              <a:buChar char="-"/>
            </a:pPr>
            <a:endParaRPr lang="en-US" altLang="ko-KR" sz="1600" dirty="0">
              <a:solidFill>
                <a:schemeClr val="tx2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4348661" y="4237471"/>
            <a:ext cx="14157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tx2">
                    <a:lumMod val="75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개발환경</a:t>
            </a:r>
          </a:p>
        </p:txBody>
      </p:sp>
      <p:cxnSp>
        <p:nvCxnSpPr>
          <p:cNvPr id="17" name="직선 연결선 16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1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1188881" y="351819"/>
            <a:ext cx="2475358" cy="660429"/>
            <a:chOff x="1188881" y="351819"/>
            <a:chExt cx="2475358" cy="660429"/>
          </a:xfrm>
        </p:grpSpPr>
        <p:sp>
          <p:nvSpPr>
            <p:cNvPr id="21" name="TextBox 20"/>
            <p:cNvSpPr txBox="1"/>
            <p:nvPr/>
          </p:nvSpPr>
          <p:spPr>
            <a:xfrm>
              <a:off x="1188881" y="351819"/>
              <a:ext cx="153920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001 Mini</a:t>
              </a:r>
              <a:r>
                <a:rPr lang="ko-KR" altLang="en-US" sz="1200" dirty="0"/>
                <a:t> </a:t>
              </a:r>
              <a:r>
                <a:rPr lang="en-US" altLang="ko-KR" sz="1200" dirty="0"/>
                <a:t>Photoshop</a:t>
              </a:r>
              <a:endParaRPr lang="ko-KR" altLang="en-US" sz="1200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188881" y="581361"/>
              <a:ext cx="2475358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b="1" dirty="0"/>
                <a:t>Project</a:t>
              </a:r>
              <a:r>
                <a:rPr lang="en-US" altLang="ko-KR" sz="2200" dirty="0"/>
                <a:t> </a:t>
              </a:r>
              <a:r>
                <a:rPr lang="en-US" altLang="ko-KR" sz="2200" b="1" dirty="0"/>
                <a:t>Overview</a:t>
              </a:r>
              <a:endParaRPr lang="ko-KR" altLang="en-US" sz="2200" b="1" dirty="0"/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7152755" y="4833368"/>
            <a:ext cx="34137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Tx/>
              <a:buChar char="-"/>
            </a:pPr>
            <a:r>
              <a:rPr lang="ko-KR" altLang="en-US" sz="1600" dirty="0" err="1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미니포토샵</a:t>
            </a:r>
            <a:r>
              <a:rPr lang="ko-KR" altLang="en-US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시각화</a:t>
            </a:r>
            <a:endParaRPr lang="en-US" altLang="ko-KR" sz="1600" dirty="0">
              <a:solidFill>
                <a:schemeClr val="tx2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marL="285750" indent="-285750" algn="just">
              <a:buFontTx/>
              <a:buChar char="-"/>
            </a:pPr>
            <a:r>
              <a:rPr lang="ko-KR" altLang="en-US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다양한 편집 기능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8467379" y="4237471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tx2">
                    <a:lumMod val="75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역할</a:t>
            </a:r>
          </a:p>
        </p:txBody>
      </p:sp>
    </p:spTree>
    <p:extLst>
      <p:ext uri="{BB962C8B-B14F-4D97-AF65-F5344CB8AC3E}">
        <p14:creationId xmlns:p14="http://schemas.microsoft.com/office/powerpoint/2010/main" val="106904935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1563" y="351819"/>
            <a:ext cx="5708889" cy="5980153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cxnSp>
        <p:nvCxnSpPr>
          <p:cNvPr id="27" name="직선 연결선 26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3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1188881" y="351819"/>
            <a:ext cx="1433854" cy="660429"/>
            <a:chOff x="1188881" y="351819"/>
            <a:chExt cx="1433854" cy="660429"/>
          </a:xfrm>
        </p:grpSpPr>
        <p:sp>
          <p:nvSpPr>
            <p:cNvPr id="31" name="TextBox 30"/>
            <p:cNvSpPr txBox="1"/>
            <p:nvPr/>
          </p:nvSpPr>
          <p:spPr>
            <a:xfrm>
              <a:off x="1188881" y="351819"/>
              <a:ext cx="14338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005 Web Crawling</a:t>
              </a:r>
              <a:endParaRPr lang="ko-KR" altLang="en-US" sz="12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188881" y="581361"/>
              <a:ext cx="18473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2200" dirty="0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2744757" y="490318"/>
            <a:ext cx="29253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대상 페이지 구조 확인 </a:t>
            </a:r>
            <a:r>
              <a:rPr lang="en-US" altLang="ko-KR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: URL </a:t>
            </a:r>
            <a:r>
              <a:rPr lang="ko-KR" altLang="en-US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정보 수집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138" y="4804272"/>
            <a:ext cx="8039100" cy="176212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115911" y="4976373"/>
            <a:ext cx="2925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라이브러리 </a:t>
            </a:r>
            <a:r>
              <a:rPr lang="ko-KR" altLang="en-US" dirty="0" err="1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임포트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108176" y="2561245"/>
            <a:ext cx="21880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추출 원하는 데이터</a:t>
            </a:r>
            <a:endParaRPr lang="en-US" altLang="ko-KR" dirty="0" smtClean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r>
              <a:rPr lang="en-US" altLang="ko-KR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(</a:t>
            </a:r>
            <a:r>
              <a:rPr lang="ko-KR" altLang="en-US" dirty="0" err="1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영화순위</a:t>
            </a:r>
            <a:r>
              <a:rPr lang="en-US" altLang="ko-KR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, </a:t>
            </a:r>
            <a:r>
              <a:rPr lang="ko-KR" altLang="en-US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제목</a:t>
            </a:r>
            <a:r>
              <a:rPr lang="en-US" altLang="ko-KR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)</a:t>
            </a:r>
            <a:r>
              <a:rPr lang="ko-KR" altLang="en-US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5" name="오른쪽 화살표 4"/>
          <p:cNvSpPr/>
          <p:nvPr/>
        </p:nvSpPr>
        <p:spPr>
          <a:xfrm>
            <a:off x="5341131" y="2708640"/>
            <a:ext cx="564699" cy="369332"/>
          </a:xfrm>
          <a:prstGeom prst="rightArrow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" name="오른쪽 화살표 16"/>
          <p:cNvSpPr/>
          <p:nvPr/>
        </p:nvSpPr>
        <p:spPr>
          <a:xfrm>
            <a:off x="5296232" y="491004"/>
            <a:ext cx="564699" cy="369332"/>
          </a:xfrm>
          <a:prstGeom prst="rightArrow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4208245" y="5771385"/>
            <a:ext cx="2925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URL</a:t>
            </a:r>
            <a:r>
              <a:rPr lang="ko-KR" altLang="en-US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페이지 저장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6" name="왼쪽 화살표 5"/>
          <p:cNvSpPr/>
          <p:nvPr/>
        </p:nvSpPr>
        <p:spPr>
          <a:xfrm>
            <a:off x="3521443" y="4976373"/>
            <a:ext cx="559558" cy="395785"/>
          </a:xfrm>
          <a:prstGeom prst="leftArrow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" name="왼쪽 화살표 18"/>
          <p:cNvSpPr/>
          <p:nvPr/>
        </p:nvSpPr>
        <p:spPr>
          <a:xfrm>
            <a:off x="3595729" y="5758158"/>
            <a:ext cx="559558" cy="395785"/>
          </a:xfrm>
          <a:prstGeom prst="leftArrow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412294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cxnSp>
        <p:nvCxnSpPr>
          <p:cNvPr id="27" name="직선 연결선 26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3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1188881" y="351819"/>
            <a:ext cx="1433854" cy="660429"/>
            <a:chOff x="1188881" y="351819"/>
            <a:chExt cx="1433854" cy="660429"/>
          </a:xfrm>
        </p:grpSpPr>
        <p:sp>
          <p:nvSpPr>
            <p:cNvPr id="31" name="TextBox 30"/>
            <p:cNvSpPr txBox="1"/>
            <p:nvPr/>
          </p:nvSpPr>
          <p:spPr>
            <a:xfrm>
              <a:off x="1188881" y="351819"/>
              <a:ext cx="14338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005 Web Crawling</a:t>
              </a:r>
              <a:endParaRPr lang="ko-KR" altLang="en-US" sz="12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188881" y="581361"/>
              <a:ext cx="18473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2200" dirty="0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1171560" y="721341"/>
            <a:ext cx="22510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URL </a:t>
            </a:r>
            <a:r>
              <a:rPr lang="ko-KR" altLang="en-US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페이지의 </a:t>
            </a:r>
            <a:endParaRPr lang="en-US" altLang="ko-KR" dirty="0" smtClean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r>
              <a:rPr lang="en-US" altLang="ko-KR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TEXT </a:t>
            </a:r>
            <a:r>
              <a:rPr lang="ko-KR" altLang="en-US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정보만 저장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0610" y="581361"/>
            <a:ext cx="8681318" cy="443028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2735" y="2406148"/>
            <a:ext cx="8681318" cy="438271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56678" y="2485839"/>
            <a:ext cx="1649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페이지 전처리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5" name="오른쪽 화살표 14"/>
          <p:cNvSpPr/>
          <p:nvPr/>
        </p:nvSpPr>
        <p:spPr>
          <a:xfrm>
            <a:off x="2749323" y="665059"/>
            <a:ext cx="564699" cy="369332"/>
          </a:xfrm>
          <a:prstGeom prst="rightArrow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" name="오른쪽 화살표 16"/>
          <p:cNvSpPr/>
          <p:nvPr/>
        </p:nvSpPr>
        <p:spPr>
          <a:xfrm>
            <a:off x="2014725" y="2485839"/>
            <a:ext cx="564699" cy="369332"/>
          </a:xfrm>
          <a:prstGeom prst="rightArrow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295010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cxnSp>
        <p:nvCxnSpPr>
          <p:cNvPr id="27" name="직선 연결선 26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3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1188881" y="351819"/>
            <a:ext cx="1433854" cy="660429"/>
            <a:chOff x="1188881" y="351819"/>
            <a:chExt cx="1433854" cy="660429"/>
          </a:xfrm>
        </p:grpSpPr>
        <p:sp>
          <p:nvSpPr>
            <p:cNvPr id="31" name="TextBox 30"/>
            <p:cNvSpPr txBox="1"/>
            <p:nvPr/>
          </p:nvSpPr>
          <p:spPr>
            <a:xfrm>
              <a:off x="1188881" y="351819"/>
              <a:ext cx="14338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005 Web Crawling</a:t>
              </a:r>
              <a:endParaRPr lang="ko-KR" altLang="en-US" sz="12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188881" y="581361"/>
              <a:ext cx="18473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2200" dirty="0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4398479" y="707512"/>
            <a:ext cx="7723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웹페이지에서 추출하고자 하는 데이터의 </a:t>
            </a:r>
            <a:r>
              <a:rPr lang="en-US" altLang="ko-KR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CSS </a:t>
            </a:r>
            <a:r>
              <a:rPr lang="ko-KR" altLang="en-US" dirty="0" err="1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선택자를</a:t>
            </a:r>
            <a:r>
              <a:rPr lang="ko-KR" altLang="en-US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가져옴  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2983" y="1076844"/>
            <a:ext cx="9066421" cy="228811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532378" y="1677658"/>
            <a:ext cx="37270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타이틀만 담을 빈 </a:t>
            </a:r>
            <a:r>
              <a:rPr lang="ko-KR" altLang="en-US" dirty="0" err="1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배열를</a:t>
            </a:r>
            <a:r>
              <a:rPr lang="ko-KR" altLang="en-US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만들고 </a:t>
            </a:r>
            <a:endParaRPr lang="en-US" altLang="ko-KR" dirty="0" smtClean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r>
              <a:rPr lang="ko-KR" altLang="en-US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문자인 타이틀을 </a:t>
            </a:r>
            <a:r>
              <a:rPr lang="en-US" altLang="ko-KR" dirty="0" err="1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TitleList</a:t>
            </a:r>
            <a:r>
              <a:rPr lang="ko-KR" altLang="en-US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에 추가 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2983" y="3364954"/>
            <a:ext cx="9066421" cy="334069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996217" y="4498165"/>
            <a:ext cx="41625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별점만</a:t>
            </a:r>
            <a:r>
              <a:rPr lang="ko-KR" altLang="en-US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담을 빈 </a:t>
            </a:r>
            <a:r>
              <a:rPr lang="ko-KR" altLang="en-US" dirty="0" err="1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배열를</a:t>
            </a:r>
            <a:r>
              <a:rPr lang="ko-KR" altLang="en-US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만들고 </a:t>
            </a:r>
            <a:endParaRPr lang="en-US" altLang="ko-KR" dirty="0" smtClean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r>
              <a:rPr lang="ko-KR" altLang="en-US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문자인 </a:t>
            </a:r>
            <a:r>
              <a:rPr lang="ko-KR" altLang="en-US" dirty="0" err="1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별점을</a:t>
            </a:r>
            <a:r>
              <a:rPr lang="ko-KR" altLang="en-US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-KR" dirty="0" err="1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starRateArray</a:t>
            </a:r>
            <a:r>
              <a:rPr lang="ko-KR" altLang="en-US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에 추가 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119046" y="5464610"/>
            <a:ext cx="4162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문자열을 가진 배열을 숫자 배열로 변환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7" name="왼쪽 화살표 16"/>
          <p:cNvSpPr/>
          <p:nvPr/>
        </p:nvSpPr>
        <p:spPr>
          <a:xfrm>
            <a:off x="6851497" y="1802930"/>
            <a:ext cx="559558" cy="395785"/>
          </a:xfrm>
          <a:prstGeom prst="leftArrow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" name="왼쪽 화살표 17"/>
          <p:cNvSpPr/>
          <p:nvPr/>
        </p:nvSpPr>
        <p:spPr>
          <a:xfrm>
            <a:off x="5436659" y="4531193"/>
            <a:ext cx="559558" cy="395785"/>
          </a:xfrm>
          <a:prstGeom prst="leftArrow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" name="왼쪽 화살표 18"/>
          <p:cNvSpPr/>
          <p:nvPr/>
        </p:nvSpPr>
        <p:spPr>
          <a:xfrm>
            <a:off x="5559488" y="5451383"/>
            <a:ext cx="559558" cy="395785"/>
          </a:xfrm>
          <a:prstGeom prst="leftArrow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" name="왼쪽 화살표 19"/>
          <p:cNvSpPr/>
          <p:nvPr/>
        </p:nvSpPr>
        <p:spPr>
          <a:xfrm rot="16200000">
            <a:off x="4000924" y="732880"/>
            <a:ext cx="402018" cy="393093"/>
          </a:xfrm>
          <a:prstGeom prst="leftArrow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127664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cxnSp>
        <p:nvCxnSpPr>
          <p:cNvPr id="27" name="직선 연결선 26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3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1188881" y="351819"/>
            <a:ext cx="1433854" cy="660429"/>
            <a:chOff x="1188881" y="351819"/>
            <a:chExt cx="1433854" cy="660429"/>
          </a:xfrm>
        </p:grpSpPr>
        <p:sp>
          <p:nvSpPr>
            <p:cNvPr id="31" name="TextBox 30"/>
            <p:cNvSpPr txBox="1"/>
            <p:nvPr/>
          </p:nvSpPr>
          <p:spPr>
            <a:xfrm>
              <a:off x="1188881" y="351819"/>
              <a:ext cx="14338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005 Web Crawling</a:t>
              </a:r>
              <a:endParaRPr lang="ko-KR" altLang="en-US" sz="12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188881" y="581361"/>
              <a:ext cx="18473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2200" dirty="0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7532378" y="1719546"/>
            <a:ext cx="37270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제목과 </a:t>
            </a:r>
            <a:r>
              <a:rPr lang="ko-KR" altLang="en-US" dirty="0" err="1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별점을</a:t>
            </a:r>
            <a:r>
              <a:rPr lang="ko-KR" altLang="en-US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담은 배열의 원소를 하나씩 프린트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7" name="왼쪽 화살표 16"/>
          <p:cNvSpPr/>
          <p:nvPr/>
        </p:nvSpPr>
        <p:spPr>
          <a:xfrm>
            <a:off x="6851497" y="1802930"/>
            <a:ext cx="559558" cy="395785"/>
          </a:xfrm>
          <a:prstGeom prst="leftArrow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062" y="1554347"/>
            <a:ext cx="6149112" cy="3358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03295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cxnSp>
        <p:nvCxnSpPr>
          <p:cNvPr id="27" name="직선 연결선 26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3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1188881" y="351819"/>
            <a:ext cx="1433854" cy="660429"/>
            <a:chOff x="1188881" y="351819"/>
            <a:chExt cx="1433854" cy="660429"/>
          </a:xfrm>
        </p:grpSpPr>
        <p:sp>
          <p:nvSpPr>
            <p:cNvPr id="31" name="TextBox 30"/>
            <p:cNvSpPr txBox="1"/>
            <p:nvPr/>
          </p:nvSpPr>
          <p:spPr>
            <a:xfrm>
              <a:off x="1188881" y="351819"/>
              <a:ext cx="14338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005 Web Crawling</a:t>
              </a:r>
              <a:endParaRPr lang="ko-KR" altLang="en-US" sz="12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188881" y="581361"/>
              <a:ext cx="18473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2200" dirty="0"/>
            </a:p>
          </p:txBody>
        </p:sp>
      </p:grpSp>
      <p:sp>
        <p:nvSpPr>
          <p:cNvPr id="17" name="왼쪽 화살표 16"/>
          <p:cNvSpPr/>
          <p:nvPr/>
        </p:nvSpPr>
        <p:spPr>
          <a:xfrm>
            <a:off x="7424703" y="2332763"/>
            <a:ext cx="559558" cy="395785"/>
          </a:xfrm>
          <a:prstGeom prst="leftArrow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6376" y="1476392"/>
            <a:ext cx="6619875" cy="46101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725186" y="1621074"/>
            <a:ext cx="3727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라이브러리 </a:t>
            </a:r>
            <a:r>
              <a:rPr lang="ko-KR" altLang="en-US" dirty="0" err="1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임포트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3" name="왼쪽 화살표 12"/>
          <p:cNvSpPr/>
          <p:nvPr/>
        </p:nvSpPr>
        <p:spPr>
          <a:xfrm>
            <a:off x="6087200" y="1594621"/>
            <a:ext cx="559558" cy="395785"/>
          </a:xfrm>
          <a:prstGeom prst="leftArrow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왼쪽 화살표 13"/>
          <p:cNvSpPr/>
          <p:nvPr/>
        </p:nvSpPr>
        <p:spPr>
          <a:xfrm>
            <a:off x="6087200" y="2737909"/>
            <a:ext cx="559558" cy="395785"/>
          </a:xfrm>
          <a:prstGeom prst="leftArrow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6749316" y="2700448"/>
            <a:ext cx="37270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X</a:t>
            </a:r>
            <a:r>
              <a:rPr lang="ko-KR" altLang="en-US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축</a:t>
            </a:r>
            <a:r>
              <a:rPr lang="en-US" altLang="ko-KR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: </a:t>
            </a:r>
            <a:r>
              <a:rPr lang="ko-KR" altLang="en-US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영화 이름 리스트 </a:t>
            </a:r>
            <a:r>
              <a:rPr lang="en-US" altLang="ko-KR" dirty="0" err="1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titleList</a:t>
            </a:r>
            <a:endParaRPr lang="en-US" altLang="ko-KR" dirty="0" smtClean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endParaRPr lang="en-US" altLang="ko-KR" dirty="0" smtClean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r>
              <a:rPr lang="ko-KR" altLang="en-US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막대</a:t>
            </a:r>
            <a:r>
              <a:rPr lang="en-US" altLang="ko-KR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: </a:t>
            </a:r>
            <a:r>
              <a:rPr lang="ko-KR" altLang="en-US" dirty="0" err="1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영화이름에</a:t>
            </a:r>
            <a:r>
              <a:rPr lang="ko-KR" altLang="en-US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대한 평점 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8" name="왼쪽 화살표 17"/>
          <p:cNvSpPr/>
          <p:nvPr/>
        </p:nvSpPr>
        <p:spPr>
          <a:xfrm>
            <a:off x="6087200" y="4195037"/>
            <a:ext cx="559558" cy="395785"/>
          </a:xfrm>
          <a:prstGeom prst="leftArrow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6725186" y="4240574"/>
            <a:ext cx="3727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한글 폰트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0" name="왼쪽 화살표 19"/>
          <p:cNvSpPr/>
          <p:nvPr/>
        </p:nvSpPr>
        <p:spPr>
          <a:xfrm>
            <a:off x="6165628" y="5454272"/>
            <a:ext cx="559558" cy="395785"/>
          </a:xfrm>
          <a:prstGeom prst="leftArrow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6749316" y="5489873"/>
            <a:ext cx="37270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Xticks</a:t>
            </a:r>
            <a:r>
              <a:rPr lang="en-US" altLang="ko-KR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: X</a:t>
            </a:r>
            <a:r>
              <a:rPr lang="ko-KR" altLang="en-US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축을 문자로 넣는 함수</a:t>
            </a:r>
            <a:endParaRPr lang="en-US" altLang="ko-KR" dirty="0" smtClean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r>
              <a:rPr lang="en-US" altLang="ko-KR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Rotation  : x</a:t>
            </a:r>
            <a:r>
              <a:rPr lang="ko-KR" altLang="en-US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축 문자를 </a:t>
            </a:r>
            <a:r>
              <a:rPr lang="en-US" altLang="ko-KR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45</a:t>
            </a:r>
            <a:r>
              <a:rPr lang="ko-KR" altLang="en-US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도 회전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211364" y="681669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ko-KR" altLang="en-US" dirty="0" err="1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예매순</a:t>
            </a:r>
            <a:r>
              <a:rPr lang="ko-KR" altLang="en-US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상위 </a:t>
            </a:r>
            <a:r>
              <a:rPr lang="en-US" altLang="ko-KR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10</a:t>
            </a:r>
            <a:r>
              <a:rPr lang="ko-KR" altLang="en-US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개의 </a:t>
            </a:r>
            <a:r>
              <a:rPr lang="ko-KR" altLang="en-US" dirty="0" err="1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별점</a:t>
            </a:r>
            <a:r>
              <a:rPr lang="ko-KR" altLang="en-US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점수에 대해 그래프로 </a:t>
            </a:r>
            <a:r>
              <a:rPr lang="ko-KR" altLang="en-US" dirty="0" smtClean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시각화</a:t>
            </a:r>
            <a:endParaRPr lang="ko-KR" altLang="en-US" dirty="0">
              <a:solidFill>
                <a:schemeClr val="tx2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9051378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cxnSp>
        <p:nvCxnSpPr>
          <p:cNvPr id="27" name="직선 연결선 26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3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1188881" y="351819"/>
            <a:ext cx="1433854" cy="660429"/>
            <a:chOff x="1188881" y="351819"/>
            <a:chExt cx="1433854" cy="660429"/>
          </a:xfrm>
        </p:grpSpPr>
        <p:sp>
          <p:nvSpPr>
            <p:cNvPr id="31" name="TextBox 30"/>
            <p:cNvSpPr txBox="1"/>
            <p:nvPr/>
          </p:nvSpPr>
          <p:spPr>
            <a:xfrm>
              <a:off x="1188881" y="351819"/>
              <a:ext cx="14338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005 Web Crawling</a:t>
              </a:r>
              <a:endParaRPr lang="ko-KR" altLang="en-US" sz="12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188881" y="581361"/>
              <a:ext cx="18473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2200" dirty="0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1188881" y="673694"/>
            <a:ext cx="3727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결과 화면</a:t>
            </a:r>
            <a:endParaRPr lang="en-US" altLang="ko-KR" dirty="0" smtClean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7" name="왼쪽 화살표 16"/>
          <p:cNvSpPr/>
          <p:nvPr/>
        </p:nvSpPr>
        <p:spPr>
          <a:xfrm>
            <a:off x="6851497" y="1802930"/>
            <a:ext cx="559558" cy="395785"/>
          </a:xfrm>
          <a:prstGeom prst="leftArrow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3678" y="628818"/>
            <a:ext cx="6557236" cy="5898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19140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96" b="8596"/>
          <a:stretch/>
        </p:blipFill>
        <p:spPr>
          <a:xfrm>
            <a:off x="97367" y="-136981"/>
            <a:ext cx="12192000" cy="68580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8177164" y="469927"/>
            <a:ext cx="546100" cy="546563"/>
            <a:chOff x="-1803400" y="1892300"/>
            <a:chExt cx="736600" cy="737225"/>
          </a:xfrm>
        </p:grpSpPr>
        <p:cxnSp>
          <p:nvCxnSpPr>
            <p:cNvPr id="9" name="직선 연결선 8"/>
            <p:cNvCxnSpPr/>
            <p:nvPr/>
          </p:nvCxnSpPr>
          <p:spPr>
            <a:xfrm flipH="1">
              <a:off x="-1803400" y="1892300"/>
              <a:ext cx="736600" cy="0"/>
            </a:xfrm>
            <a:prstGeom prst="line">
              <a:avLst/>
            </a:prstGeom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/>
            <p:nvPr/>
          </p:nvCxnSpPr>
          <p:spPr>
            <a:xfrm rot="5400000" flipH="1">
              <a:off x="-2171700" y="2261225"/>
              <a:ext cx="736600" cy="0"/>
            </a:xfrm>
            <a:prstGeom prst="line">
              <a:avLst/>
            </a:prstGeom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그룹 22"/>
          <p:cNvGrpSpPr/>
          <p:nvPr/>
        </p:nvGrpSpPr>
        <p:grpSpPr>
          <a:xfrm rot="10800000">
            <a:off x="10727417" y="4152437"/>
            <a:ext cx="546100" cy="546563"/>
            <a:chOff x="-1803400" y="1892300"/>
            <a:chExt cx="736600" cy="737225"/>
          </a:xfrm>
        </p:grpSpPr>
        <p:cxnSp>
          <p:nvCxnSpPr>
            <p:cNvPr id="24" name="직선 연결선 23"/>
            <p:cNvCxnSpPr/>
            <p:nvPr/>
          </p:nvCxnSpPr>
          <p:spPr>
            <a:xfrm flipH="1">
              <a:off x="-1803400" y="1892300"/>
              <a:ext cx="736600" cy="0"/>
            </a:xfrm>
            <a:prstGeom prst="line">
              <a:avLst/>
            </a:prstGeom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/>
            <p:cNvCxnSpPr/>
            <p:nvPr/>
          </p:nvCxnSpPr>
          <p:spPr>
            <a:xfrm rot="5400000" flipH="1">
              <a:off x="-2171700" y="2261225"/>
              <a:ext cx="736600" cy="0"/>
            </a:xfrm>
            <a:prstGeom prst="line">
              <a:avLst/>
            </a:prstGeom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Box 26"/>
          <p:cNvSpPr txBox="1"/>
          <p:nvPr/>
        </p:nvSpPr>
        <p:spPr>
          <a:xfrm>
            <a:off x="8149002" y="821545"/>
            <a:ext cx="312451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 err="1" smtClean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웹크롤링한</a:t>
            </a:r>
            <a:r>
              <a:rPr lang="ko-KR" altLang="en-US" sz="1400" dirty="0" smtClean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데이터로 </a:t>
            </a:r>
            <a:r>
              <a:rPr lang="en-US" altLang="ko-KR" sz="1400" dirty="0" err="1" smtClean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maploblib</a:t>
            </a:r>
            <a:r>
              <a:rPr lang="ko-KR" altLang="en-US" sz="1400" dirty="0" smtClean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라이브러리를 활용해 시각화를 하여 한눈에 쉽게 볼 수 있었다</a:t>
            </a:r>
            <a:r>
              <a:rPr lang="en-US" altLang="ko-KR" sz="1400" dirty="0" smtClean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.</a:t>
            </a:r>
          </a:p>
          <a:p>
            <a:pPr marL="285750" indent="-285750">
              <a:buFontTx/>
              <a:buChar char="-"/>
            </a:pPr>
            <a:endParaRPr lang="en-US" altLang="ko-KR" sz="1400" dirty="0" smtClean="0">
              <a:solidFill>
                <a:schemeClr val="tx2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dirty="0" err="1" smtClean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웹크롤링</a:t>
            </a:r>
            <a:r>
              <a:rPr lang="ko-KR" altLang="en-US" sz="1400" dirty="0" smtClean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자료를 이용해 다양한 형태의 시각화 자료를 만들 수 있을 것 같다</a:t>
            </a:r>
            <a:r>
              <a:rPr lang="en-US" altLang="ko-KR" sz="1400" dirty="0" smtClean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. </a:t>
            </a:r>
            <a:endParaRPr lang="en-US" altLang="ko-KR" sz="1400" dirty="0">
              <a:solidFill>
                <a:schemeClr val="tx2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marL="285750" indent="-285750">
              <a:buFontTx/>
              <a:buChar char="-"/>
            </a:pPr>
            <a:endParaRPr lang="en-US" altLang="ko-KR" sz="1400" dirty="0">
              <a:solidFill>
                <a:schemeClr val="tx2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r>
              <a:rPr lang="en-US" altLang="ko-KR" sz="14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/>
            </a:r>
            <a:br>
              <a:rPr lang="en-US" altLang="ko-KR" sz="14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</a:br>
            <a:endParaRPr lang="en-US" altLang="ko-KR" sz="1400" dirty="0">
              <a:solidFill>
                <a:schemeClr val="tx2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696144" y="2361274"/>
            <a:ext cx="1816100" cy="1791163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1604194" y="3022600"/>
            <a:ext cx="406072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b="1" dirty="0">
                <a:solidFill>
                  <a:schemeClr val="bg1"/>
                </a:solidFill>
              </a:rPr>
              <a:t>O</a:t>
            </a:r>
            <a:r>
              <a:rPr lang="en-US" altLang="ko-KR" sz="8000" b="1" dirty="0">
                <a:solidFill>
                  <a:schemeClr val="accent2"/>
                </a:solidFill>
              </a:rPr>
              <a:t>pinion</a:t>
            </a:r>
            <a:endParaRPr lang="ko-KR" altLang="en-US" sz="80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502617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89352" y="2285885"/>
            <a:ext cx="254428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b="1" dirty="0" smtClean="0">
                <a:solidFill>
                  <a:schemeClr val="tx2"/>
                </a:solidFill>
              </a:rPr>
              <a:t>005-3</a:t>
            </a:r>
            <a:endParaRPr lang="ko-KR" altLang="en-US" sz="7200" b="1" dirty="0">
              <a:solidFill>
                <a:schemeClr val="tx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3434" y="3549402"/>
            <a:ext cx="71785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150" dirty="0" smtClean="0">
                <a:solidFill>
                  <a:schemeClr val="tx2"/>
                </a:solidFill>
                <a:latin typeface="+mn-ea"/>
              </a:rPr>
              <a:t>Web Crawling – </a:t>
            </a:r>
            <a:r>
              <a:rPr lang="en-US" altLang="ko-KR" sz="3200" spc="-150" dirty="0" smtClean="0">
                <a:solidFill>
                  <a:schemeClr val="tx2"/>
                </a:solidFill>
                <a:latin typeface="+mn-ea"/>
              </a:rPr>
              <a:t>Overseas Market </a:t>
            </a:r>
            <a:r>
              <a:rPr lang="en-US" altLang="ko-KR" sz="3200" spc="-150" dirty="0">
                <a:solidFill>
                  <a:schemeClr val="tx2"/>
                </a:solidFill>
                <a:latin typeface="+mn-ea"/>
              </a:rPr>
              <a:t>R</a:t>
            </a:r>
            <a:r>
              <a:rPr lang="en-US" altLang="ko-KR" sz="3200" spc="-150" dirty="0" smtClean="0">
                <a:solidFill>
                  <a:schemeClr val="tx2"/>
                </a:solidFill>
                <a:latin typeface="+mn-ea"/>
              </a:rPr>
              <a:t>eport</a:t>
            </a:r>
            <a:endParaRPr lang="ko-KR" altLang="en-US" sz="3200" spc="-1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489352" y="3392488"/>
            <a:ext cx="6974704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이등변 삼각형 10"/>
          <p:cNvSpPr/>
          <p:nvPr/>
        </p:nvSpPr>
        <p:spPr>
          <a:xfrm>
            <a:off x="6688067" y="919927"/>
            <a:ext cx="3334365" cy="4594205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이등변 삼각형 11"/>
          <p:cNvSpPr/>
          <p:nvPr/>
        </p:nvSpPr>
        <p:spPr>
          <a:xfrm>
            <a:off x="8552835" y="919927"/>
            <a:ext cx="3334365" cy="4594205"/>
          </a:xfrm>
          <a:prstGeom prst="triangle">
            <a:avLst/>
          </a:prstGeom>
          <a:solidFill>
            <a:schemeClr val="accent4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487865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202600" y="2036242"/>
            <a:ext cx="410638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dirty="0" err="1" smtClean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파이썬</a:t>
            </a:r>
            <a:r>
              <a:rPr lang="ko-KR" altLang="en-US" sz="1600" dirty="0" smtClean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문법을 </a:t>
            </a:r>
            <a:r>
              <a:rPr lang="ko-KR" altLang="en-US" sz="1600" dirty="0" smtClean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활용해 원하는 게시판의 내용을 </a:t>
            </a:r>
            <a:r>
              <a:rPr lang="ko-KR" altLang="en-US" sz="1600" dirty="0" err="1" smtClean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크롤링</a:t>
            </a:r>
            <a:r>
              <a:rPr lang="en-US" altLang="ko-KR" sz="1600" dirty="0" smtClean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/>
            </a:r>
            <a:br>
              <a:rPr lang="en-US" altLang="ko-KR" sz="1600" dirty="0" smtClean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</a:br>
            <a:endParaRPr lang="en-US" altLang="ko-KR" sz="1600" dirty="0">
              <a:solidFill>
                <a:schemeClr val="tx2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 smtClean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크롤링한 내용을 단어로 나누고 워드 </a:t>
            </a:r>
            <a:r>
              <a:rPr lang="ko-KR" altLang="en-US" sz="1600" dirty="0" err="1" smtClean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클라우드로</a:t>
            </a:r>
            <a:r>
              <a:rPr lang="ko-KR" altLang="en-US" sz="1600" dirty="0" smtClean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시각화</a:t>
            </a:r>
            <a:endParaRPr lang="en-US" altLang="ko-KR" sz="1600" dirty="0">
              <a:solidFill>
                <a:schemeClr val="tx2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209446" y="1440345"/>
            <a:ext cx="14157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tx2">
                    <a:lumMod val="75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기획의도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6098924" y="2081753"/>
            <a:ext cx="361828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Tx/>
              <a:buChar char="-"/>
            </a:pPr>
            <a:r>
              <a:rPr lang="ko-KR" altLang="en-US" sz="1600" dirty="0" smtClean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한국무역협회에서 해외시장 동향에 대해 가장 많이 언급되고 있는 키워드 확인</a:t>
            </a:r>
            <a:endParaRPr lang="en-US" altLang="ko-KR" sz="1600" dirty="0" smtClean="0">
              <a:solidFill>
                <a:schemeClr val="tx2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marL="285750" indent="-285750" algn="just">
              <a:buFontTx/>
              <a:buChar char="-"/>
            </a:pPr>
            <a:endParaRPr lang="en-US" altLang="ko-KR" sz="1600" dirty="0" smtClean="0">
              <a:solidFill>
                <a:schemeClr val="tx2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marL="285750" indent="-285750" algn="just">
              <a:buFontTx/>
              <a:buChar char="-"/>
            </a:pPr>
            <a:r>
              <a:rPr lang="ko-KR" altLang="en-US" sz="1600" dirty="0" smtClean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해외시장 동향의 인기있는 키워드를 찾고 </a:t>
            </a:r>
            <a:r>
              <a:rPr lang="ko-KR" altLang="en-US" sz="1600" dirty="0" err="1" smtClean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워드클라우드로</a:t>
            </a:r>
            <a:r>
              <a:rPr lang="ko-KR" altLang="en-US" sz="1600" dirty="0" smtClean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시각화</a:t>
            </a:r>
            <a:endParaRPr lang="en-US" altLang="ko-KR" sz="1600" dirty="0" smtClean="0">
              <a:solidFill>
                <a:schemeClr val="tx2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6755516" y="1485856"/>
            <a:ext cx="21162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tx2">
                    <a:lumMod val="75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프로젝트 개요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3341814" y="4668985"/>
            <a:ext cx="341370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Tx/>
              <a:buChar char="-"/>
            </a:pPr>
            <a:r>
              <a:rPr lang="en-US" altLang="ko-KR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Python</a:t>
            </a:r>
          </a:p>
          <a:p>
            <a:pPr marL="285750" indent="-285750" algn="just">
              <a:buFontTx/>
              <a:buChar char="-"/>
            </a:pPr>
            <a:r>
              <a:rPr lang="en-US" altLang="ko-KR" sz="1600" dirty="0" smtClean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Anaconda</a:t>
            </a:r>
            <a:endParaRPr lang="en-US" altLang="ko-KR" sz="1600" dirty="0">
              <a:solidFill>
                <a:schemeClr val="tx2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marL="285750" indent="-285750" algn="just">
              <a:buFontTx/>
              <a:buChar char="-"/>
            </a:pPr>
            <a:r>
              <a:rPr lang="en-US" altLang="ko-KR" sz="1600" dirty="0" err="1" smtClean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Jupyter</a:t>
            </a:r>
            <a:r>
              <a:rPr lang="en-US" altLang="ko-KR" sz="1600" dirty="0" smtClean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Notebook</a:t>
            </a:r>
          </a:p>
          <a:p>
            <a:pPr marL="285750" indent="-285750" algn="just">
              <a:buFontTx/>
              <a:buChar char="-"/>
            </a:pPr>
            <a:r>
              <a:rPr lang="en-US" altLang="ko-KR" sz="1600" dirty="0" smtClean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Requests</a:t>
            </a:r>
          </a:p>
          <a:p>
            <a:pPr marL="285750" indent="-285750" algn="just">
              <a:buFontTx/>
              <a:buChar char="-"/>
            </a:pPr>
            <a:r>
              <a:rPr lang="en-US" altLang="ko-KR" sz="1600" dirty="0" err="1" smtClean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BeautifulSoup</a:t>
            </a:r>
            <a:endParaRPr lang="en-US" altLang="ko-KR" sz="1600" dirty="0" smtClean="0">
              <a:solidFill>
                <a:schemeClr val="tx2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marL="285750" indent="-285750" algn="just">
              <a:buFontTx/>
              <a:buChar char="-"/>
            </a:pPr>
            <a:r>
              <a:rPr lang="en-US" altLang="ko-KR" sz="1600" dirty="0" smtClean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Pandas</a:t>
            </a:r>
          </a:p>
          <a:p>
            <a:pPr marL="285750" indent="-285750" algn="just">
              <a:buFontTx/>
              <a:buChar char="-"/>
            </a:pPr>
            <a:r>
              <a:rPr lang="en-US" altLang="ko-KR" sz="1600" dirty="0" err="1" smtClean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Numpy</a:t>
            </a:r>
            <a:endParaRPr lang="en-US" altLang="ko-KR" sz="1600" dirty="0" smtClean="0">
              <a:solidFill>
                <a:schemeClr val="tx2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marL="285750" indent="-285750" algn="just">
              <a:buFontTx/>
              <a:buChar char="-"/>
            </a:pPr>
            <a:r>
              <a:rPr lang="en-US" altLang="ko-KR" sz="1600" dirty="0" err="1" smtClean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Wordcloud</a:t>
            </a:r>
            <a:endParaRPr lang="en-US" altLang="ko-KR" sz="1600" dirty="0" smtClean="0">
              <a:solidFill>
                <a:schemeClr val="tx2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marL="285750" indent="-285750" algn="just">
              <a:buFontTx/>
              <a:buChar char="-"/>
            </a:pPr>
            <a:r>
              <a:rPr lang="en-US" altLang="ko-KR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re</a:t>
            </a:r>
            <a:endParaRPr lang="en-US" altLang="ko-KR" sz="1600" dirty="0">
              <a:solidFill>
                <a:schemeClr val="tx2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4348661" y="4237471"/>
            <a:ext cx="14157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tx2">
                    <a:lumMod val="75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개발환경</a:t>
            </a:r>
          </a:p>
        </p:txBody>
      </p:sp>
      <p:cxnSp>
        <p:nvCxnSpPr>
          <p:cNvPr id="17" name="직선 연결선 16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1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1188881" y="351819"/>
            <a:ext cx="2318263" cy="660429"/>
            <a:chOff x="1188881" y="351819"/>
            <a:chExt cx="2318263" cy="660429"/>
          </a:xfrm>
        </p:grpSpPr>
        <p:sp>
          <p:nvSpPr>
            <p:cNvPr id="21" name="TextBox 20"/>
            <p:cNvSpPr txBox="1"/>
            <p:nvPr/>
          </p:nvSpPr>
          <p:spPr>
            <a:xfrm>
              <a:off x="1188881" y="351819"/>
              <a:ext cx="14338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005 Web Crawling</a:t>
              </a:r>
              <a:endParaRPr lang="ko-KR" altLang="en-US" sz="1200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188881" y="581361"/>
              <a:ext cx="231826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dirty="0"/>
                <a:t>Project Overview</a:t>
              </a:r>
              <a:endParaRPr lang="ko-KR" altLang="en-US" sz="2200" dirty="0"/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7152755" y="4833368"/>
            <a:ext cx="368941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dirty="0" smtClean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데이터 획득</a:t>
            </a:r>
            <a:r>
              <a:rPr lang="en-US" altLang="ko-KR" sz="1600" dirty="0" smtClean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, </a:t>
            </a:r>
            <a:r>
              <a:rPr lang="ko-KR" altLang="en-US" sz="1600" dirty="0" smtClean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추출</a:t>
            </a:r>
            <a:r>
              <a:rPr lang="en-US" altLang="ko-KR" sz="1600" dirty="0" smtClean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, </a:t>
            </a:r>
            <a:r>
              <a:rPr lang="ko-KR" altLang="en-US" sz="1600" dirty="0" smtClean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가공</a:t>
            </a:r>
            <a:r>
              <a:rPr lang="en-US" altLang="ko-KR" sz="1600" dirty="0" smtClean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/>
            </a:r>
            <a:br>
              <a:rPr lang="en-US" altLang="ko-KR" sz="1600" dirty="0" smtClean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</a:br>
            <a:endParaRPr lang="en-US" altLang="ko-KR" sz="1600" dirty="0" smtClean="0">
              <a:solidFill>
                <a:schemeClr val="tx2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marL="285750" indent="-285750" algn="just">
              <a:buFontTx/>
              <a:buChar char="-"/>
            </a:pPr>
            <a:r>
              <a:rPr lang="ko-KR" altLang="en-US" sz="1600" dirty="0" err="1" smtClean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웹크롤링으로</a:t>
            </a:r>
            <a:r>
              <a:rPr lang="ko-KR" altLang="en-US" sz="1600" dirty="0" smtClean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필요한 정보만 </a:t>
            </a:r>
            <a:r>
              <a:rPr lang="ko-KR" altLang="en-US" sz="1600" dirty="0" smtClean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추출</a:t>
            </a:r>
            <a:endParaRPr lang="en-US" altLang="ko-KR" sz="1600" dirty="0" smtClean="0">
              <a:solidFill>
                <a:schemeClr val="tx2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marL="285750" indent="-285750" algn="just">
              <a:buFontTx/>
              <a:buChar char="-"/>
            </a:pPr>
            <a:endParaRPr lang="en-US" altLang="ko-KR" sz="1600" dirty="0" smtClean="0">
              <a:solidFill>
                <a:schemeClr val="tx2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marL="285750" indent="-285750" algn="just">
              <a:buFontTx/>
              <a:buChar char="-"/>
            </a:pPr>
            <a:r>
              <a:rPr lang="ko-KR" altLang="en-US" sz="1600" dirty="0" err="1" smtClean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워드클라우드로</a:t>
            </a:r>
            <a:r>
              <a:rPr lang="ko-KR" altLang="en-US" sz="1600" dirty="0" smtClean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시각화</a:t>
            </a:r>
            <a:endParaRPr lang="en-US" altLang="ko-KR" sz="1600" dirty="0" smtClean="0">
              <a:solidFill>
                <a:schemeClr val="tx2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marL="285750" indent="-285750" algn="just">
              <a:buFontTx/>
              <a:buChar char="-"/>
            </a:pPr>
            <a:endParaRPr lang="en-US" altLang="ko-KR" sz="1600" dirty="0">
              <a:solidFill>
                <a:schemeClr val="tx2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marL="285750" indent="-285750" algn="just">
              <a:buFontTx/>
              <a:buChar char="-"/>
            </a:pPr>
            <a:endParaRPr lang="ko-KR" altLang="en-US" sz="1600" dirty="0">
              <a:solidFill>
                <a:schemeClr val="tx2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467379" y="4237471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tx2">
                    <a:lumMod val="75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역할</a:t>
            </a:r>
          </a:p>
        </p:txBody>
      </p:sp>
    </p:spTree>
    <p:extLst>
      <p:ext uri="{BB962C8B-B14F-4D97-AF65-F5344CB8AC3E}">
        <p14:creationId xmlns:p14="http://schemas.microsoft.com/office/powerpoint/2010/main" val="411693256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cxnSp>
        <p:nvCxnSpPr>
          <p:cNvPr id="27" name="직선 연결선 26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3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1188881" y="351819"/>
            <a:ext cx="1433854" cy="660429"/>
            <a:chOff x="1188881" y="351819"/>
            <a:chExt cx="1433854" cy="660429"/>
          </a:xfrm>
        </p:grpSpPr>
        <p:sp>
          <p:nvSpPr>
            <p:cNvPr id="31" name="TextBox 30"/>
            <p:cNvSpPr txBox="1"/>
            <p:nvPr/>
          </p:nvSpPr>
          <p:spPr>
            <a:xfrm>
              <a:off x="1188881" y="351819"/>
              <a:ext cx="14338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005 Web Crawling</a:t>
              </a:r>
              <a:endParaRPr lang="ko-KR" altLang="en-US" sz="12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188881" y="581361"/>
              <a:ext cx="18473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2200" dirty="0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1972141" y="894750"/>
            <a:ext cx="29253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대상 페이지 구조 확인 </a:t>
            </a:r>
            <a:r>
              <a:rPr lang="en-US" altLang="ko-KR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: URL </a:t>
            </a:r>
            <a:r>
              <a:rPr lang="ko-KR" altLang="en-US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정보 수집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259502" y="3316953"/>
            <a:ext cx="26379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추출 원하는 데이터</a:t>
            </a:r>
            <a:endParaRPr lang="en-US" altLang="ko-KR" dirty="0" smtClean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r>
              <a:rPr lang="en-US" altLang="ko-KR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(</a:t>
            </a:r>
            <a:r>
              <a:rPr lang="ko-KR" altLang="en-US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제목</a:t>
            </a:r>
            <a:r>
              <a:rPr lang="en-US" altLang="ko-KR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, </a:t>
            </a:r>
            <a:r>
              <a:rPr lang="ko-KR" altLang="en-US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링크 안의 내용</a:t>
            </a:r>
            <a:r>
              <a:rPr lang="en-US" altLang="ko-KR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)</a:t>
            </a:r>
            <a:r>
              <a:rPr lang="ko-KR" altLang="en-US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5" name="오른쪽 화살표 4"/>
          <p:cNvSpPr/>
          <p:nvPr/>
        </p:nvSpPr>
        <p:spPr>
          <a:xfrm>
            <a:off x="4492457" y="3316953"/>
            <a:ext cx="564699" cy="369332"/>
          </a:xfrm>
          <a:prstGeom prst="rightArrow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" name="오른쪽 화살표 16"/>
          <p:cNvSpPr/>
          <p:nvPr/>
        </p:nvSpPr>
        <p:spPr>
          <a:xfrm>
            <a:off x="4523616" y="895436"/>
            <a:ext cx="564699" cy="369332"/>
          </a:xfrm>
          <a:prstGeom prst="rightArrow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8803" y="756472"/>
            <a:ext cx="6625197" cy="4495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9949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cxnSp>
        <p:nvCxnSpPr>
          <p:cNvPr id="27" name="직선 연결선 26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1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1188881" y="351819"/>
            <a:ext cx="1539204" cy="660429"/>
            <a:chOff x="1188881" y="351819"/>
            <a:chExt cx="1539204" cy="660429"/>
          </a:xfrm>
        </p:grpSpPr>
        <p:sp>
          <p:nvSpPr>
            <p:cNvPr id="31" name="TextBox 30"/>
            <p:cNvSpPr txBox="1"/>
            <p:nvPr/>
          </p:nvSpPr>
          <p:spPr>
            <a:xfrm>
              <a:off x="1188881" y="351819"/>
              <a:ext cx="153920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001 Mini</a:t>
              </a:r>
              <a:r>
                <a:rPr lang="ko-KR" altLang="en-US" sz="1200" dirty="0"/>
                <a:t> </a:t>
              </a:r>
              <a:r>
                <a:rPr lang="en-US" altLang="ko-KR" sz="1200" dirty="0"/>
                <a:t>Photoshop</a:t>
              </a:r>
              <a:endParaRPr lang="ko-KR" altLang="en-US" sz="12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188881" y="581361"/>
              <a:ext cx="18473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2200" dirty="0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1281246" y="604548"/>
            <a:ext cx="2472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전체구성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585" y="997067"/>
            <a:ext cx="8858558" cy="549145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52B5C43-C233-4295-9727-E9108DFE770E}"/>
              </a:ext>
            </a:extLst>
          </p:cNvPr>
          <p:cNvSpPr txBox="1"/>
          <p:nvPr/>
        </p:nvSpPr>
        <p:spPr>
          <a:xfrm>
            <a:off x="265814" y="1383990"/>
            <a:ext cx="277280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206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파일 실행 후 빠른 이미지 처리를 위한 버튼 </a:t>
            </a:r>
            <a:endParaRPr lang="en-US" altLang="ko-KR" b="1" dirty="0">
              <a:solidFill>
                <a:srgbClr val="002060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r"/>
            <a:endParaRPr lang="en-US" altLang="ko-KR" dirty="0"/>
          </a:p>
          <a:p>
            <a:pPr algn="r"/>
            <a:r>
              <a:rPr lang="en-US" altLang="ko-KR" dirty="0"/>
              <a:t>1.5</a:t>
            </a:r>
            <a:r>
              <a:rPr lang="ko-KR" altLang="en-US" dirty="0"/>
              <a:t>배 확대</a:t>
            </a:r>
            <a:endParaRPr lang="en-US" altLang="ko-KR" dirty="0"/>
          </a:p>
          <a:p>
            <a:pPr algn="r"/>
            <a:endParaRPr lang="en-US" altLang="ko-KR" dirty="0"/>
          </a:p>
          <a:p>
            <a:pPr algn="r"/>
            <a:r>
              <a:rPr lang="en-US" altLang="ko-KR" dirty="0"/>
              <a:t>1.5</a:t>
            </a:r>
            <a:r>
              <a:rPr lang="ko-KR" altLang="en-US" dirty="0"/>
              <a:t>배 축소</a:t>
            </a:r>
            <a:endParaRPr lang="en-US" altLang="ko-KR" dirty="0"/>
          </a:p>
          <a:p>
            <a:pPr algn="r"/>
            <a:endParaRPr lang="en-US" altLang="ko-KR" dirty="0"/>
          </a:p>
          <a:p>
            <a:pPr algn="r"/>
            <a:r>
              <a:rPr lang="ko-KR" altLang="en-US" dirty="0"/>
              <a:t>이미지 </a:t>
            </a:r>
            <a:r>
              <a:rPr lang="en-US" altLang="ko-KR" dirty="0"/>
              <a:t>90</a:t>
            </a:r>
            <a:r>
              <a:rPr lang="ko-KR" altLang="en-US" dirty="0"/>
              <a:t>도 회전</a:t>
            </a:r>
            <a:endParaRPr lang="en-US" altLang="ko-KR" dirty="0"/>
          </a:p>
          <a:p>
            <a:pPr algn="r"/>
            <a:endParaRPr lang="en-US" altLang="ko-KR" dirty="0"/>
          </a:p>
          <a:p>
            <a:pPr algn="r"/>
            <a:r>
              <a:rPr lang="ko-KR" altLang="en-US" dirty="0"/>
              <a:t>브러시</a:t>
            </a:r>
          </a:p>
        </p:txBody>
      </p:sp>
    </p:spTree>
    <p:extLst>
      <p:ext uri="{BB962C8B-B14F-4D97-AF65-F5344CB8AC3E}">
        <p14:creationId xmlns:p14="http://schemas.microsoft.com/office/powerpoint/2010/main" val="317174810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cxnSp>
        <p:nvCxnSpPr>
          <p:cNvPr id="27" name="직선 연결선 26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3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1188881" y="351819"/>
            <a:ext cx="1433854" cy="660429"/>
            <a:chOff x="1188881" y="351819"/>
            <a:chExt cx="1433854" cy="660429"/>
          </a:xfrm>
        </p:grpSpPr>
        <p:sp>
          <p:nvSpPr>
            <p:cNvPr id="31" name="TextBox 30"/>
            <p:cNvSpPr txBox="1"/>
            <p:nvPr/>
          </p:nvSpPr>
          <p:spPr>
            <a:xfrm>
              <a:off x="1188881" y="351819"/>
              <a:ext cx="14338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005 Web Crawling</a:t>
              </a:r>
              <a:endParaRPr lang="ko-KR" altLang="en-US" sz="12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188881" y="581361"/>
              <a:ext cx="18473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2200" dirty="0"/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1367672"/>
            <a:ext cx="9525000" cy="220027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8048065" y="1418773"/>
            <a:ext cx="22510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추출할 내용을 각각 담을 빈 리스트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8" name="왼쪽 화살표 17"/>
          <p:cNvSpPr/>
          <p:nvPr/>
        </p:nvSpPr>
        <p:spPr>
          <a:xfrm>
            <a:off x="7339976" y="1544046"/>
            <a:ext cx="559558" cy="395785"/>
          </a:xfrm>
          <a:prstGeom prst="leftArrow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" name="왼쪽 화살표 18"/>
          <p:cNvSpPr/>
          <p:nvPr/>
        </p:nvSpPr>
        <p:spPr>
          <a:xfrm>
            <a:off x="7339976" y="2303461"/>
            <a:ext cx="559558" cy="395785"/>
          </a:xfrm>
          <a:prstGeom prst="leftArrow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8083824" y="2303461"/>
            <a:ext cx="22510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제목과</a:t>
            </a:r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내용을 담을 </a:t>
            </a:r>
            <a:r>
              <a:rPr lang="ko-KR" altLang="en-US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데이터 프레임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721292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3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1188881" y="351819"/>
            <a:ext cx="1433854" cy="660429"/>
            <a:chOff x="1188881" y="351819"/>
            <a:chExt cx="1433854" cy="660429"/>
          </a:xfrm>
        </p:grpSpPr>
        <p:sp>
          <p:nvSpPr>
            <p:cNvPr id="31" name="TextBox 30"/>
            <p:cNvSpPr txBox="1"/>
            <p:nvPr/>
          </p:nvSpPr>
          <p:spPr>
            <a:xfrm>
              <a:off x="1188881" y="351819"/>
              <a:ext cx="14338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005 Web Crawling</a:t>
              </a:r>
              <a:endParaRPr lang="ko-KR" altLang="en-US" sz="12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188881" y="581361"/>
              <a:ext cx="18473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2200" dirty="0"/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7137" y="628818"/>
            <a:ext cx="7754475" cy="589856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314607" y="3557908"/>
            <a:ext cx="41625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제목</a:t>
            </a:r>
            <a:r>
              <a:rPr lang="en-US" altLang="ko-KR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, URL,  URL </a:t>
            </a:r>
            <a:r>
              <a:rPr lang="ko-KR" altLang="en-US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안 콘텐츠 내용을 </a:t>
            </a:r>
            <a:endParaRPr lang="en-US" altLang="ko-KR" dirty="0" smtClean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r>
              <a:rPr lang="ko-KR" altLang="en-US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빈 배열에 담기</a:t>
            </a:r>
            <a:r>
              <a:rPr lang="en-US" altLang="ko-KR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623378" y="5763683"/>
            <a:ext cx="41625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제목과 </a:t>
            </a:r>
            <a:r>
              <a:rPr lang="en-US" altLang="ko-KR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URL </a:t>
            </a:r>
            <a:r>
              <a:rPr lang="ko-KR" altLang="en-US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주소 안 콘텐츠 내용을 </a:t>
            </a:r>
            <a:endParaRPr lang="en-US" altLang="ko-KR" dirty="0" smtClean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r>
              <a:rPr lang="ko-KR" altLang="en-US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데이터 프레임으로 만듦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8" name="왼쪽 화살표 17"/>
          <p:cNvSpPr/>
          <p:nvPr/>
        </p:nvSpPr>
        <p:spPr>
          <a:xfrm>
            <a:off x="6623378" y="3557908"/>
            <a:ext cx="559558" cy="395785"/>
          </a:xfrm>
          <a:prstGeom prst="leftArrow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" name="왼쪽 화살표 18"/>
          <p:cNvSpPr/>
          <p:nvPr/>
        </p:nvSpPr>
        <p:spPr>
          <a:xfrm>
            <a:off x="6063820" y="5737230"/>
            <a:ext cx="559558" cy="395785"/>
          </a:xfrm>
          <a:prstGeom prst="leftArrow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7506796" y="1602679"/>
            <a:ext cx="37270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Select() </a:t>
            </a:r>
            <a:r>
              <a:rPr lang="ko-KR" altLang="en-US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함수로 추출하고자 하는 부분을 선택 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7" name="왼쪽 화살표 16"/>
          <p:cNvSpPr/>
          <p:nvPr/>
        </p:nvSpPr>
        <p:spPr>
          <a:xfrm>
            <a:off x="6845155" y="1602679"/>
            <a:ext cx="559558" cy="395785"/>
          </a:xfrm>
          <a:prstGeom prst="leftArrow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609994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cxnSp>
        <p:nvCxnSpPr>
          <p:cNvPr id="27" name="직선 연결선 26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3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1188881" y="351819"/>
            <a:ext cx="1433854" cy="660429"/>
            <a:chOff x="1188881" y="351819"/>
            <a:chExt cx="1433854" cy="660429"/>
          </a:xfrm>
        </p:grpSpPr>
        <p:sp>
          <p:nvSpPr>
            <p:cNvPr id="31" name="TextBox 30"/>
            <p:cNvSpPr txBox="1"/>
            <p:nvPr/>
          </p:nvSpPr>
          <p:spPr>
            <a:xfrm>
              <a:off x="1188881" y="351819"/>
              <a:ext cx="14338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005 Web Crawling</a:t>
              </a:r>
              <a:endParaRPr lang="ko-KR" altLang="en-US" sz="12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188881" y="581361"/>
              <a:ext cx="18473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2200" dirty="0"/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7137" y="666365"/>
            <a:ext cx="7062228" cy="612279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464974" y="1426606"/>
            <a:ext cx="37270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제목과 </a:t>
            </a:r>
            <a:r>
              <a:rPr lang="en-US" altLang="ko-KR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URL </a:t>
            </a:r>
            <a:r>
              <a:rPr lang="ko-KR" altLang="en-US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안 콘텐츠 내용을 </a:t>
            </a:r>
            <a:endParaRPr lang="en-US" altLang="ko-KR" dirty="0" smtClean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r>
              <a:rPr lang="ko-KR" altLang="en-US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데이터 프레임으로 만듦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7" name="왼쪽 화살표 16"/>
          <p:cNvSpPr/>
          <p:nvPr/>
        </p:nvSpPr>
        <p:spPr>
          <a:xfrm>
            <a:off x="8464627" y="864526"/>
            <a:ext cx="559558" cy="395785"/>
          </a:xfrm>
          <a:prstGeom prst="leftArrow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422037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cxnSp>
        <p:nvCxnSpPr>
          <p:cNvPr id="27" name="직선 연결선 26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3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1188881" y="351819"/>
            <a:ext cx="1433854" cy="660429"/>
            <a:chOff x="1188881" y="351819"/>
            <a:chExt cx="1433854" cy="660429"/>
          </a:xfrm>
        </p:grpSpPr>
        <p:sp>
          <p:nvSpPr>
            <p:cNvPr id="31" name="TextBox 30"/>
            <p:cNvSpPr txBox="1"/>
            <p:nvPr/>
          </p:nvSpPr>
          <p:spPr>
            <a:xfrm>
              <a:off x="1188881" y="351819"/>
              <a:ext cx="14338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005 Web Crawling</a:t>
              </a:r>
              <a:endParaRPr lang="ko-KR" altLang="en-US" sz="12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188881" y="581361"/>
              <a:ext cx="18473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2200" dirty="0"/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371" y="667218"/>
            <a:ext cx="9182100" cy="6076950"/>
          </a:xfrm>
          <a:prstGeom prst="rect">
            <a:avLst/>
          </a:prstGeom>
        </p:spPr>
      </p:pic>
      <p:sp>
        <p:nvSpPr>
          <p:cNvPr id="17" name="왼쪽 화살표 16"/>
          <p:cNvSpPr/>
          <p:nvPr/>
        </p:nvSpPr>
        <p:spPr>
          <a:xfrm>
            <a:off x="7869482" y="938682"/>
            <a:ext cx="559558" cy="395785"/>
          </a:xfrm>
          <a:prstGeom prst="leftArrow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6285748" y="325976"/>
            <a:ext cx="3727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단어를 나누기 위한 작업 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507468" y="829926"/>
            <a:ext cx="33237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Re </a:t>
            </a:r>
            <a:r>
              <a:rPr lang="ko-KR" altLang="en-US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라이브러리를 이용해 한글만 나오도록 함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8" name="왼쪽 화살표 17"/>
          <p:cNvSpPr/>
          <p:nvPr/>
        </p:nvSpPr>
        <p:spPr>
          <a:xfrm>
            <a:off x="6005969" y="2890195"/>
            <a:ext cx="559558" cy="395785"/>
          </a:xfrm>
          <a:prstGeom prst="leftArrow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6668084" y="2885680"/>
            <a:ext cx="43988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추출한 제목에 한글만 나오도록 </a:t>
            </a:r>
            <a:r>
              <a:rPr lang="ko-KR" altLang="en-US" dirty="0" err="1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람다식을</a:t>
            </a:r>
            <a:r>
              <a:rPr lang="ko-KR" altLang="en-US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이용해 위에 만든 함수 사용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849499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cxnSp>
        <p:nvCxnSpPr>
          <p:cNvPr id="27" name="직선 연결선 26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3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1188881" y="351819"/>
            <a:ext cx="1433854" cy="660429"/>
            <a:chOff x="1188881" y="351819"/>
            <a:chExt cx="1433854" cy="660429"/>
          </a:xfrm>
        </p:grpSpPr>
        <p:sp>
          <p:nvSpPr>
            <p:cNvPr id="31" name="TextBox 30"/>
            <p:cNvSpPr txBox="1"/>
            <p:nvPr/>
          </p:nvSpPr>
          <p:spPr>
            <a:xfrm>
              <a:off x="1188881" y="351819"/>
              <a:ext cx="14338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005 Web Crawling</a:t>
              </a:r>
              <a:endParaRPr lang="ko-KR" altLang="en-US" sz="12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188881" y="581361"/>
              <a:ext cx="18473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2200" dirty="0"/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531" y="1443595"/>
            <a:ext cx="9048750" cy="3305175"/>
          </a:xfrm>
          <a:prstGeom prst="rect">
            <a:avLst/>
          </a:prstGeom>
        </p:spPr>
      </p:pic>
      <p:sp>
        <p:nvSpPr>
          <p:cNvPr id="13" name="왼쪽 화살표 12"/>
          <p:cNvSpPr/>
          <p:nvPr/>
        </p:nvSpPr>
        <p:spPr>
          <a:xfrm>
            <a:off x="5475906" y="1640099"/>
            <a:ext cx="559558" cy="395785"/>
          </a:xfrm>
          <a:prstGeom prst="leftArrow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6156488" y="1475249"/>
            <a:ext cx="30816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한글만 추출한 것을 리스트 형태로 만들고 하나의 말뭉치로 만듦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6109841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cxnSp>
        <p:nvCxnSpPr>
          <p:cNvPr id="27" name="직선 연결선 26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3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1188881" y="351819"/>
            <a:ext cx="1433854" cy="660429"/>
            <a:chOff x="1188881" y="351819"/>
            <a:chExt cx="1433854" cy="660429"/>
          </a:xfrm>
        </p:grpSpPr>
        <p:sp>
          <p:nvSpPr>
            <p:cNvPr id="31" name="TextBox 30"/>
            <p:cNvSpPr txBox="1"/>
            <p:nvPr/>
          </p:nvSpPr>
          <p:spPr>
            <a:xfrm>
              <a:off x="1188881" y="351819"/>
              <a:ext cx="14338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005 Web Crawling</a:t>
              </a:r>
              <a:endParaRPr lang="ko-KR" altLang="en-US" sz="12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188881" y="581361"/>
              <a:ext cx="18473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2200" dirty="0"/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881" y="719695"/>
            <a:ext cx="8410575" cy="7239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881" y="1561846"/>
            <a:ext cx="8820150" cy="276225"/>
          </a:xfrm>
          <a:prstGeom prst="rect">
            <a:avLst/>
          </a:prstGeom>
        </p:spPr>
      </p:pic>
      <p:sp>
        <p:nvSpPr>
          <p:cNvPr id="13" name="왼쪽 화살표 12"/>
          <p:cNvSpPr/>
          <p:nvPr/>
        </p:nvSpPr>
        <p:spPr>
          <a:xfrm>
            <a:off x="8073232" y="1183642"/>
            <a:ext cx="559558" cy="395785"/>
          </a:xfrm>
          <a:prstGeom prst="leftArrow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8734323" y="1178882"/>
            <a:ext cx="33237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명사만을</a:t>
            </a:r>
            <a:r>
              <a:rPr lang="ko-KR" altLang="en-US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추출하고 명사의 빈도수를 계산 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9355" y="1996119"/>
            <a:ext cx="4533900" cy="3886200"/>
          </a:xfrm>
          <a:prstGeom prst="rect">
            <a:avLst/>
          </a:prstGeom>
        </p:spPr>
      </p:pic>
      <p:sp>
        <p:nvSpPr>
          <p:cNvPr id="17" name="왼쪽 화살표 16"/>
          <p:cNvSpPr/>
          <p:nvPr/>
        </p:nvSpPr>
        <p:spPr>
          <a:xfrm>
            <a:off x="6141338" y="1958309"/>
            <a:ext cx="559558" cy="395785"/>
          </a:xfrm>
          <a:prstGeom prst="leftArrow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6749310" y="1956322"/>
            <a:ext cx="37669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</a:t>
            </a:r>
            <a:r>
              <a:rPr lang="ko-KR" altLang="en-US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개 이상 표시된 단어만 추출한 후</a:t>
            </a:r>
            <a:endParaRPr lang="en-US" altLang="ko-KR" dirty="0" smtClean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r>
              <a:rPr lang="ko-KR" altLang="en-US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가장 많은 빈도수를 가진 순서대로 </a:t>
            </a:r>
            <a:r>
              <a:rPr lang="en-US" altLang="ko-KR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40</a:t>
            </a:r>
            <a:r>
              <a:rPr lang="ko-KR" altLang="en-US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개만 선택 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1923990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cxnSp>
        <p:nvCxnSpPr>
          <p:cNvPr id="27" name="직선 연결선 26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3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1188881" y="351819"/>
            <a:ext cx="1433854" cy="660429"/>
            <a:chOff x="1188881" y="351819"/>
            <a:chExt cx="1433854" cy="660429"/>
          </a:xfrm>
        </p:grpSpPr>
        <p:sp>
          <p:nvSpPr>
            <p:cNvPr id="31" name="TextBox 30"/>
            <p:cNvSpPr txBox="1"/>
            <p:nvPr/>
          </p:nvSpPr>
          <p:spPr>
            <a:xfrm>
              <a:off x="1188881" y="351819"/>
              <a:ext cx="14338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005 Web Crawling</a:t>
              </a:r>
              <a:endParaRPr lang="ko-KR" altLang="en-US" sz="12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188881" y="581361"/>
              <a:ext cx="18473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2200" dirty="0"/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3612" y="2240808"/>
            <a:ext cx="7610475" cy="2324100"/>
          </a:xfrm>
          <a:prstGeom prst="rect">
            <a:avLst/>
          </a:prstGeom>
        </p:spPr>
      </p:pic>
      <p:sp>
        <p:nvSpPr>
          <p:cNvPr id="13" name="왼쪽 화살표 12"/>
          <p:cNvSpPr/>
          <p:nvPr/>
        </p:nvSpPr>
        <p:spPr>
          <a:xfrm>
            <a:off x="5556588" y="2207736"/>
            <a:ext cx="559558" cy="395785"/>
          </a:xfrm>
          <a:prstGeom prst="leftArrow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6250617" y="2234189"/>
            <a:ext cx="36283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시각화 할 이미지 사진을 불러옴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188881" y="669897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 err="1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워드클라우드로</a:t>
            </a:r>
            <a:r>
              <a:rPr lang="ko-KR" altLang="en-US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시각화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8" name="왼쪽 화살표 17"/>
          <p:cNvSpPr/>
          <p:nvPr/>
        </p:nvSpPr>
        <p:spPr>
          <a:xfrm>
            <a:off x="6576309" y="3216956"/>
            <a:ext cx="559558" cy="395785"/>
          </a:xfrm>
          <a:prstGeom prst="leftArrow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7270338" y="3243409"/>
            <a:ext cx="36283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WordCloud</a:t>
            </a:r>
            <a:r>
              <a:rPr lang="en-US" altLang="ko-KR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()</a:t>
            </a:r>
            <a:r>
              <a:rPr lang="ko-KR" altLang="en-US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로 추출한 단어 빈도 순으로 시각화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9043338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cxnSp>
        <p:nvCxnSpPr>
          <p:cNvPr id="27" name="직선 연결선 26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3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1188881" y="351819"/>
            <a:ext cx="1433854" cy="660429"/>
            <a:chOff x="1188881" y="351819"/>
            <a:chExt cx="1433854" cy="660429"/>
          </a:xfrm>
        </p:grpSpPr>
        <p:sp>
          <p:nvSpPr>
            <p:cNvPr id="31" name="TextBox 30"/>
            <p:cNvSpPr txBox="1"/>
            <p:nvPr/>
          </p:nvSpPr>
          <p:spPr>
            <a:xfrm>
              <a:off x="1188881" y="351819"/>
              <a:ext cx="14338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005 Web Crawling</a:t>
              </a:r>
              <a:endParaRPr lang="ko-KR" altLang="en-US" sz="12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188881" y="581361"/>
              <a:ext cx="18473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2200" dirty="0"/>
            </a:p>
          </p:txBody>
        </p:sp>
      </p:grpSp>
      <p:sp>
        <p:nvSpPr>
          <p:cNvPr id="13" name="왼쪽 화살표 12"/>
          <p:cNvSpPr/>
          <p:nvPr/>
        </p:nvSpPr>
        <p:spPr>
          <a:xfrm>
            <a:off x="7197129" y="1545969"/>
            <a:ext cx="559558" cy="395785"/>
          </a:xfrm>
          <a:prstGeom prst="leftArrow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7756687" y="1420695"/>
            <a:ext cx="33237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제목 중 제일 많이 나온 키워드</a:t>
            </a:r>
            <a:r>
              <a:rPr lang="en-US" altLang="ko-KR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(40</a:t>
            </a:r>
            <a:r>
              <a:rPr lang="ko-KR" altLang="en-US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개</a:t>
            </a:r>
            <a:r>
              <a:rPr lang="en-US" altLang="ko-KR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)</a:t>
            </a:r>
            <a:r>
              <a:rPr lang="ko-KR" altLang="en-US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가 가장 크게 표현됨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5550" y="952282"/>
            <a:ext cx="3601800" cy="5768737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210138" y="587280"/>
            <a:ext cx="3323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결과화면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168000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96" b="8596"/>
          <a:stretch/>
        </p:blipFill>
        <p:spPr>
          <a:xfrm>
            <a:off x="97367" y="-136981"/>
            <a:ext cx="12192000" cy="68580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8177164" y="469927"/>
            <a:ext cx="546100" cy="546563"/>
            <a:chOff x="-1803400" y="1892300"/>
            <a:chExt cx="736600" cy="737225"/>
          </a:xfrm>
        </p:grpSpPr>
        <p:cxnSp>
          <p:nvCxnSpPr>
            <p:cNvPr id="9" name="직선 연결선 8"/>
            <p:cNvCxnSpPr/>
            <p:nvPr/>
          </p:nvCxnSpPr>
          <p:spPr>
            <a:xfrm flipH="1">
              <a:off x="-1803400" y="1892300"/>
              <a:ext cx="736600" cy="0"/>
            </a:xfrm>
            <a:prstGeom prst="line">
              <a:avLst/>
            </a:prstGeom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/>
            <p:nvPr/>
          </p:nvCxnSpPr>
          <p:spPr>
            <a:xfrm rot="5400000" flipH="1">
              <a:off x="-2171700" y="2261225"/>
              <a:ext cx="736600" cy="0"/>
            </a:xfrm>
            <a:prstGeom prst="line">
              <a:avLst/>
            </a:prstGeom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그룹 22"/>
          <p:cNvGrpSpPr/>
          <p:nvPr/>
        </p:nvGrpSpPr>
        <p:grpSpPr>
          <a:xfrm rot="10800000">
            <a:off x="10727417" y="4152437"/>
            <a:ext cx="546100" cy="546563"/>
            <a:chOff x="-1803400" y="1892300"/>
            <a:chExt cx="736600" cy="737225"/>
          </a:xfrm>
        </p:grpSpPr>
        <p:cxnSp>
          <p:nvCxnSpPr>
            <p:cNvPr id="24" name="직선 연결선 23"/>
            <p:cNvCxnSpPr/>
            <p:nvPr/>
          </p:nvCxnSpPr>
          <p:spPr>
            <a:xfrm flipH="1">
              <a:off x="-1803400" y="1892300"/>
              <a:ext cx="736600" cy="0"/>
            </a:xfrm>
            <a:prstGeom prst="line">
              <a:avLst/>
            </a:prstGeom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/>
            <p:cNvCxnSpPr/>
            <p:nvPr/>
          </p:nvCxnSpPr>
          <p:spPr>
            <a:xfrm rot="5400000" flipH="1">
              <a:off x="-2171700" y="2261225"/>
              <a:ext cx="736600" cy="0"/>
            </a:xfrm>
            <a:prstGeom prst="line">
              <a:avLst/>
            </a:prstGeom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Box 26"/>
          <p:cNvSpPr txBox="1"/>
          <p:nvPr/>
        </p:nvSpPr>
        <p:spPr>
          <a:xfrm>
            <a:off x="8149002" y="821545"/>
            <a:ext cx="312451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 smtClean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원하는 내용을 </a:t>
            </a:r>
            <a:r>
              <a:rPr lang="ko-KR" altLang="en-US" sz="1400" dirty="0" err="1" smtClean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웹크롤링하고</a:t>
            </a:r>
            <a:r>
              <a:rPr lang="ko-KR" altLang="en-US" sz="1400" dirty="0" smtClean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단어를 워드 </a:t>
            </a:r>
            <a:r>
              <a:rPr lang="ko-KR" altLang="en-US" sz="1400" dirty="0" err="1" smtClean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클라우드로</a:t>
            </a:r>
            <a:r>
              <a:rPr lang="ko-KR" altLang="en-US" sz="1400" dirty="0" smtClean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시각화 할 수 있었다</a:t>
            </a:r>
            <a:r>
              <a:rPr lang="en-US" altLang="ko-KR" sz="1400" dirty="0" smtClean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. </a:t>
            </a:r>
          </a:p>
          <a:p>
            <a:pPr marL="285750" indent="-285750">
              <a:buFontTx/>
              <a:buChar char="-"/>
            </a:pPr>
            <a:endParaRPr lang="en-US" altLang="ko-KR" sz="1400" dirty="0" smtClean="0">
              <a:solidFill>
                <a:schemeClr val="tx2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sz="1400" dirty="0" smtClean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URL </a:t>
            </a:r>
            <a:r>
              <a:rPr lang="ko-KR" altLang="en-US" sz="1400" dirty="0" smtClean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페이지 안의 내용을 추출함에 있어서 형태가 다를 경우 내용을 가져오기가 어려웠다</a:t>
            </a:r>
            <a:r>
              <a:rPr lang="en-US" altLang="ko-KR" sz="1400" dirty="0" smtClean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.</a:t>
            </a:r>
            <a:endParaRPr lang="en-US" altLang="ko-KR" sz="1400" dirty="0">
              <a:solidFill>
                <a:schemeClr val="tx2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r>
              <a:rPr lang="en-US" altLang="ko-KR" sz="14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/>
            </a:r>
            <a:br>
              <a:rPr lang="en-US" altLang="ko-KR" sz="14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</a:br>
            <a:endParaRPr lang="en-US" altLang="ko-KR" sz="1400" dirty="0">
              <a:solidFill>
                <a:schemeClr val="tx2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696144" y="2361274"/>
            <a:ext cx="1816100" cy="1791163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1604194" y="3022600"/>
            <a:ext cx="406072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b="1" dirty="0">
                <a:solidFill>
                  <a:schemeClr val="bg1"/>
                </a:solidFill>
              </a:rPr>
              <a:t>O</a:t>
            </a:r>
            <a:r>
              <a:rPr lang="en-US" altLang="ko-KR" sz="8000" b="1" dirty="0">
                <a:solidFill>
                  <a:schemeClr val="accent2"/>
                </a:solidFill>
              </a:rPr>
              <a:t>pinion</a:t>
            </a:r>
            <a:endParaRPr lang="ko-KR" altLang="en-US" sz="80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535828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4882189" y="5128728"/>
            <a:ext cx="32798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dirty="0">
                <a:solidFill>
                  <a:schemeClr val="tx2">
                    <a:lumMod val="75000"/>
                  </a:schemeClr>
                </a:solidFill>
              </a:rPr>
              <a:t>The End</a:t>
            </a:r>
            <a:endParaRPr lang="ko-KR" altLang="en-US" sz="5400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8309" y="547890"/>
            <a:ext cx="6469219" cy="4306073"/>
          </a:xfrm>
          <a:prstGeom prst="rect">
            <a:avLst/>
          </a:prstGeom>
        </p:spPr>
      </p:pic>
      <p:cxnSp>
        <p:nvCxnSpPr>
          <p:cNvPr id="17" name="직선 연결선 16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98873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cxnSp>
        <p:nvCxnSpPr>
          <p:cNvPr id="27" name="직선 연결선 26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1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1188881" y="351819"/>
            <a:ext cx="1539204" cy="660429"/>
            <a:chOff x="1188881" y="351819"/>
            <a:chExt cx="1539204" cy="660429"/>
          </a:xfrm>
        </p:grpSpPr>
        <p:sp>
          <p:nvSpPr>
            <p:cNvPr id="31" name="TextBox 30"/>
            <p:cNvSpPr txBox="1"/>
            <p:nvPr/>
          </p:nvSpPr>
          <p:spPr>
            <a:xfrm>
              <a:off x="1188881" y="351819"/>
              <a:ext cx="153920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001 Mini</a:t>
              </a:r>
              <a:r>
                <a:rPr lang="ko-KR" altLang="en-US" sz="1200" dirty="0"/>
                <a:t> </a:t>
              </a:r>
              <a:r>
                <a:rPr lang="en-US" altLang="ko-KR" sz="1200" dirty="0"/>
                <a:t>Photoshop</a:t>
              </a:r>
              <a:endParaRPr lang="ko-KR" altLang="en-US" sz="12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188881" y="581361"/>
              <a:ext cx="18473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2200" dirty="0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1281246" y="604548"/>
            <a:ext cx="2472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메뉴 구성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2B5C43-C233-4295-9727-E9108DFE770E}"/>
              </a:ext>
            </a:extLst>
          </p:cNvPr>
          <p:cNvSpPr txBox="1"/>
          <p:nvPr/>
        </p:nvSpPr>
        <p:spPr>
          <a:xfrm>
            <a:off x="265813" y="1394486"/>
            <a:ext cx="30682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206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이미지처리</a:t>
            </a:r>
            <a:r>
              <a:rPr lang="en-US" altLang="ko-KR" b="1" dirty="0">
                <a:solidFill>
                  <a:srgbClr val="00206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1 </a:t>
            </a:r>
            <a:r>
              <a:rPr lang="en-US" altLang="ko-KR" dirty="0">
                <a:solidFill>
                  <a:srgbClr val="00206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: </a:t>
            </a:r>
          </a:p>
          <a:p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원본 이미지의 변화없이 확대</a:t>
            </a:r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, </a:t>
            </a:r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축소</a:t>
            </a:r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, </a:t>
            </a:r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반전</a:t>
            </a:r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, </a:t>
            </a:r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회전 기능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E2D2BE4-D8EF-4DC6-9771-0D0E3F2E56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3011" y="1184973"/>
            <a:ext cx="1203316" cy="157854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9DEFA15-2E3A-4546-9D9A-863E4EAC1C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3011" y="3613666"/>
            <a:ext cx="1242133" cy="174674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6400C65-843E-444C-B01C-D56E531BDD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83592" y="827093"/>
            <a:ext cx="3118270" cy="152678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E5E8030-0DBC-49EE-A155-00B20D2546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83592" y="2663337"/>
            <a:ext cx="2950123" cy="1761481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578E835B-B93E-417E-ADBD-C26F85D070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83592" y="5406383"/>
            <a:ext cx="1190377" cy="77633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BFC5681-EB9D-4B49-B41F-8E5539B15263}"/>
              </a:ext>
            </a:extLst>
          </p:cNvPr>
          <p:cNvSpPr txBox="1"/>
          <p:nvPr/>
        </p:nvSpPr>
        <p:spPr>
          <a:xfrm>
            <a:off x="265813" y="3595797"/>
            <a:ext cx="27728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206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이미지처리</a:t>
            </a:r>
            <a:r>
              <a:rPr lang="en-US" altLang="ko-KR" b="1" dirty="0">
                <a:solidFill>
                  <a:srgbClr val="00206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2: </a:t>
            </a:r>
          </a:p>
          <a:p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색과 관련된 효과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792C0E9-9AD7-4509-9485-0F386B92D22B}"/>
              </a:ext>
            </a:extLst>
          </p:cNvPr>
          <p:cNvSpPr txBox="1"/>
          <p:nvPr/>
        </p:nvSpPr>
        <p:spPr>
          <a:xfrm>
            <a:off x="5250716" y="1283121"/>
            <a:ext cx="31182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206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이미지처리</a:t>
            </a:r>
            <a:r>
              <a:rPr lang="en-US" altLang="ko-KR" b="1" dirty="0">
                <a:solidFill>
                  <a:srgbClr val="00206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3</a:t>
            </a:r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:</a:t>
            </a:r>
          </a:p>
          <a:p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하단메뉴의 하단메뉴 구현</a:t>
            </a:r>
            <a:endParaRPr lang="en-US" altLang="ko-KR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AA52D29-0E5E-4821-A654-0F91CB015403}"/>
              </a:ext>
            </a:extLst>
          </p:cNvPr>
          <p:cNvSpPr txBox="1"/>
          <p:nvPr/>
        </p:nvSpPr>
        <p:spPr>
          <a:xfrm>
            <a:off x="5250716" y="5508613"/>
            <a:ext cx="29501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206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편집</a:t>
            </a:r>
            <a:r>
              <a:rPr lang="en-US" altLang="ko-KR" b="1" dirty="0">
                <a:solidFill>
                  <a:srgbClr val="00206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: </a:t>
            </a:r>
          </a:p>
          <a:p>
            <a:r>
              <a:rPr lang="ko-KR" altLang="en-US" dirty="0" err="1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바로전</a:t>
            </a:r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화면으로 되돌리기</a:t>
            </a:r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, </a:t>
            </a:r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빈페이지로 돌아가기</a:t>
            </a:r>
          </a:p>
        </p:txBody>
      </p:sp>
    </p:spTree>
    <p:extLst>
      <p:ext uri="{BB962C8B-B14F-4D97-AF65-F5344CB8AC3E}">
        <p14:creationId xmlns:p14="http://schemas.microsoft.com/office/powerpoint/2010/main" val="23250881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cxnSp>
        <p:nvCxnSpPr>
          <p:cNvPr id="27" name="직선 연결선 26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1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1188881" y="351819"/>
            <a:ext cx="1539204" cy="660429"/>
            <a:chOff x="1188881" y="351819"/>
            <a:chExt cx="1539204" cy="660429"/>
          </a:xfrm>
        </p:grpSpPr>
        <p:sp>
          <p:nvSpPr>
            <p:cNvPr id="31" name="TextBox 30"/>
            <p:cNvSpPr txBox="1"/>
            <p:nvPr/>
          </p:nvSpPr>
          <p:spPr>
            <a:xfrm>
              <a:off x="1188881" y="351819"/>
              <a:ext cx="153920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001 Mini</a:t>
              </a:r>
              <a:r>
                <a:rPr lang="ko-KR" altLang="en-US" sz="1200" dirty="0"/>
                <a:t> </a:t>
              </a:r>
              <a:r>
                <a:rPr lang="en-US" altLang="ko-KR" sz="1200" dirty="0"/>
                <a:t>Photoshop</a:t>
              </a:r>
              <a:endParaRPr lang="ko-KR" altLang="en-US" sz="12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188881" y="581361"/>
              <a:ext cx="18473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2200" dirty="0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749440" y="1347858"/>
            <a:ext cx="32002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파일</a:t>
            </a:r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</a:t>
            </a:r>
            <a:r>
              <a:rPr lang="ko-KR" altLang="en-US" dirty="0" err="1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파일불러오기</a:t>
            </a:r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시</a:t>
            </a:r>
            <a:endParaRPr lang="en-US" altLang="ko-KR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왼쪽 상단에 파일 이름 표시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071B593-46E9-409A-B8EB-1C66224A41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7936" y="273124"/>
            <a:ext cx="7953375" cy="49149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2A65816-A18D-4029-8AFD-5464929E28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789" y="4081163"/>
            <a:ext cx="6543675" cy="1866900"/>
          </a:xfrm>
          <a:prstGeom prst="rect">
            <a:avLst/>
          </a:prstGeom>
        </p:spPr>
      </p:pic>
      <p:sp>
        <p:nvSpPr>
          <p:cNvPr id="9" name="타원 8">
            <a:extLst>
              <a:ext uri="{FF2B5EF4-FFF2-40B4-BE49-F238E27FC236}">
                <a16:creationId xmlns:a16="http://schemas.microsoft.com/office/drawing/2014/main" id="{85A7DA18-0DE2-42CA-ACDB-B9BD8A26E2E6}"/>
              </a:ext>
            </a:extLst>
          </p:cNvPr>
          <p:cNvSpPr/>
          <p:nvPr/>
        </p:nvSpPr>
        <p:spPr>
          <a:xfrm>
            <a:off x="4445391" y="581361"/>
            <a:ext cx="897878" cy="62320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38728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t065">
      <a:dk1>
        <a:srgbClr val="3A3838"/>
      </a:dk1>
      <a:lt1>
        <a:srgbClr val="FFFFFF"/>
      </a:lt1>
      <a:dk2>
        <a:srgbClr val="5D5B5B"/>
      </a:dk2>
      <a:lt2>
        <a:srgbClr val="F2F2F2"/>
      </a:lt2>
      <a:accent1>
        <a:srgbClr val="ED636D"/>
      </a:accent1>
      <a:accent2>
        <a:srgbClr val="FA7D87"/>
      </a:accent2>
      <a:accent3>
        <a:srgbClr val="F8BAA1"/>
      </a:accent3>
      <a:accent4>
        <a:srgbClr val="1097D0"/>
      </a:accent4>
      <a:accent5>
        <a:srgbClr val="016A96"/>
      </a:accent5>
      <a:accent6>
        <a:srgbClr val="898F8D"/>
      </a:accent6>
      <a:hlink>
        <a:srgbClr val="757070"/>
      </a:hlink>
      <a:folHlink>
        <a:srgbClr val="757070"/>
      </a:folHlink>
    </a:clrScheme>
    <a:fontScheme name="free">
      <a:majorFont>
        <a:latin typeface="Arial"/>
        <a:ea typeface="나눔스퀘어라운드 Regular"/>
        <a:cs typeface=""/>
      </a:majorFont>
      <a:minorFont>
        <a:latin typeface="Arial"/>
        <a:ea typeface="나눔스퀘어라운드 Regular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>
            <a:alpha val="70000"/>
          </a:schemeClr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1895</TotalTime>
  <Words>2834</Words>
  <Application>Microsoft Office PowerPoint</Application>
  <PresentationFormat>와이드스크린</PresentationFormat>
  <Paragraphs>753</Paragraphs>
  <Slides>79</Slides>
  <Notes>7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79</vt:i4>
      </vt:variant>
    </vt:vector>
  </HeadingPairs>
  <TitlesOfParts>
    <vt:vector size="86" baseType="lpstr">
      <vt:lpstr>Adobe 고딕 Std B</vt:lpstr>
      <vt:lpstr>Noto Sans CJK KR Thin</vt:lpstr>
      <vt:lpstr>나눔스퀘어라운드 Regular</vt:lpstr>
      <vt:lpstr>맑은 고딕</vt:lpstr>
      <vt:lpstr>Arial</vt:lpstr>
      <vt:lpstr>Wingdings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lastModifiedBy>YJ</cp:lastModifiedBy>
  <cp:revision>221</cp:revision>
  <dcterms:created xsi:type="dcterms:W3CDTF">2015-01-21T11:35:38Z</dcterms:created>
  <dcterms:modified xsi:type="dcterms:W3CDTF">2022-02-04T02:05:41Z</dcterms:modified>
</cp:coreProperties>
</file>